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783" r:id="rId3"/>
    <p:sldId id="744" r:id="rId4"/>
    <p:sldId id="745" r:id="rId5"/>
    <p:sldId id="787" r:id="rId6"/>
    <p:sldId id="788" r:id="rId7"/>
    <p:sldId id="747" r:id="rId8"/>
    <p:sldId id="750" r:id="rId9"/>
    <p:sldId id="749" r:id="rId10"/>
    <p:sldId id="751" r:id="rId11"/>
    <p:sldId id="797" r:id="rId12"/>
    <p:sldId id="752" r:id="rId13"/>
    <p:sldId id="798" r:id="rId14"/>
    <p:sldId id="754" r:id="rId15"/>
    <p:sldId id="755" r:id="rId16"/>
    <p:sldId id="756" r:id="rId17"/>
    <p:sldId id="801" r:id="rId18"/>
    <p:sldId id="800" r:id="rId19"/>
    <p:sldId id="759" r:id="rId20"/>
    <p:sldId id="757" r:id="rId21"/>
    <p:sldId id="760" r:id="rId22"/>
    <p:sldId id="799" r:id="rId23"/>
    <p:sldId id="761" r:id="rId24"/>
    <p:sldId id="762" r:id="rId25"/>
    <p:sldId id="803" r:id="rId26"/>
    <p:sldId id="802" r:id="rId27"/>
    <p:sldId id="768" r:id="rId28"/>
    <p:sldId id="769" r:id="rId29"/>
    <p:sldId id="770" r:id="rId30"/>
    <p:sldId id="767" r:id="rId31"/>
    <p:sldId id="773" r:id="rId32"/>
    <p:sldId id="826" r:id="rId33"/>
    <p:sldId id="774" r:id="rId34"/>
    <p:sldId id="775" r:id="rId35"/>
    <p:sldId id="776" r:id="rId36"/>
    <p:sldId id="777" r:id="rId37"/>
    <p:sldId id="779" r:id="rId38"/>
    <p:sldId id="781" r:id="rId39"/>
    <p:sldId id="807" r:id="rId40"/>
    <p:sldId id="808" r:id="rId41"/>
    <p:sldId id="778" r:id="rId42"/>
    <p:sldId id="809" r:id="rId43"/>
    <p:sldId id="810" r:id="rId44"/>
    <p:sldId id="811" r:id="rId45"/>
    <p:sldId id="812" r:id="rId46"/>
    <p:sldId id="815" r:id="rId47"/>
    <p:sldId id="816" r:id="rId48"/>
    <p:sldId id="817" r:id="rId49"/>
    <p:sldId id="818" r:id="rId50"/>
    <p:sldId id="819" r:id="rId51"/>
    <p:sldId id="820" r:id="rId52"/>
    <p:sldId id="822" r:id="rId53"/>
    <p:sldId id="823" r:id="rId54"/>
    <p:sldId id="825" r:id="rId55"/>
    <p:sldId id="795" r:id="rId56"/>
    <p:sldId id="829" r:id="rId57"/>
    <p:sldId id="827" r:id="rId58"/>
    <p:sldId id="828" r:id="rId59"/>
    <p:sldId id="830" r:id="rId60"/>
    <p:sldId id="351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C1C"/>
    <a:srgbClr val="826C7A"/>
    <a:srgbClr val="68293D"/>
    <a:srgbClr val="0099CC"/>
    <a:srgbClr val="00CCFF"/>
    <a:srgbClr val="C40CBB"/>
    <a:srgbClr val="FFFFFF"/>
    <a:srgbClr val="0F1A2F"/>
    <a:srgbClr val="16274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19" autoAdjust="0"/>
    <p:restoredTop sz="69825" autoAdjust="0"/>
  </p:normalViewPr>
  <p:slideViewPr>
    <p:cSldViewPr snapToGrid="0" showGuides="1">
      <p:cViewPr>
        <p:scale>
          <a:sx n="67" d="100"/>
          <a:sy n="67" d="100"/>
        </p:scale>
        <p:origin x="70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8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F021E-666E-41FC-AECC-98FE3082DFC2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7C41-9DEA-4C6F-8EA7-BC321A0BCA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64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AF%AF%E5%B7%AE" TargetMode="External"/><Relationship Id="rId4" Type="http://schemas.openxmlformats.org/officeDocument/2006/relationships/hyperlink" Target="https://zh.wikipedia.org/wiki/%E5%87%BD%E6%95%B0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损失函数定义好，可以利用优化算法求解出线性模型的参数。梯度下降法是机器学习中使用最多的一种优化算法。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以这幅图为例来说明梯度下降法的过程</a:t>
            </a:r>
            <a:r>
              <a:rPr kumimoji="1" lang="en-US" altLang="zh-CN" sz="1200" dirty="0" smtClean="0"/>
              <a:t>(theta</a:t>
            </a:r>
            <a:r>
              <a:rPr kumimoji="1" lang="zh-CN" altLang="en-US" sz="1200" dirty="0" smtClean="0"/>
              <a:t>为单变量</a:t>
            </a:r>
            <a:r>
              <a:rPr kumimoji="1" lang="en-US" altLang="zh-CN" sz="1200" dirty="0" smtClean="0"/>
              <a:t>)</a:t>
            </a:r>
            <a:r>
              <a:rPr kumimoji="1" lang="zh-CN" altLang="en-US" sz="1200" dirty="0" smtClean="0"/>
              <a:t>。横轴是</a:t>
            </a:r>
            <a:r>
              <a:rPr kumimoji="1" lang="en-US" altLang="zh-CN" sz="1200" dirty="0" smtClean="0"/>
              <a:t>theta</a:t>
            </a:r>
            <a:r>
              <a:rPr kumimoji="1" lang="zh-CN" altLang="en-US" sz="1200" dirty="0" smtClean="0"/>
              <a:t>，纵轴为目标函数</a:t>
            </a:r>
            <a:r>
              <a:rPr kumimoji="1" lang="en-US" altLang="zh-CN" sz="1200" dirty="0" smtClean="0"/>
              <a:t>J(theta)</a:t>
            </a:r>
            <a:r>
              <a:rPr kumimoji="1" lang="zh-CN" altLang="en-US" sz="1200" dirty="0" smtClean="0"/>
              <a:t>的值，蓝色曲线为损失函数</a:t>
            </a:r>
            <a:r>
              <a:rPr kumimoji="1" lang="en-US" altLang="zh-CN" sz="1200" dirty="0" smtClean="0"/>
              <a:t>J(theta)[</a:t>
            </a:r>
            <a:r>
              <a:rPr kumimoji="1" lang="zh-CN" altLang="en-US" sz="1200" dirty="0" smtClean="0"/>
              <a:t>这里</a:t>
            </a:r>
            <a:r>
              <a:rPr kumimoji="1" lang="en-US" altLang="zh-CN" sz="1200" dirty="0" smtClean="0"/>
              <a:t>J(theta)</a:t>
            </a:r>
            <a:r>
              <a:rPr kumimoji="1" lang="en-US" altLang="en-US" sz="1200" dirty="0" err="1" smtClean="0"/>
              <a:t>是关于</a:t>
            </a:r>
            <a:r>
              <a:rPr kumimoji="1" lang="en-US" altLang="zh-CN" sz="1200" dirty="0" err="1" smtClean="0"/>
              <a:t>theta</a:t>
            </a:r>
            <a:r>
              <a:rPr kumimoji="1" lang="zh-CN" altLang="en-US" sz="1200" dirty="0" smtClean="0"/>
              <a:t>的二次函数</a:t>
            </a:r>
            <a:r>
              <a:rPr kumimoji="1" lang="en-US" altLang="zh-CN" sz="1200" dirty="0" smtClean="0"/>
              <a:t>]</a:t>
            </a:r>
            <a:r>
              <a:rPr kumimoji="1" lang="zh-CN" altLang="en-US" sz="1200" dirty="0" smtClean="0"/>
              <a:t>。在这个损失函数曲线上，任意选定一个点作为初始点，我们现在希望以迭代的方式到达损失函数的极小值点。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梯度下降算法通过沿着损失函数</a:t>
            </a:r>
            <a:r>
              <a:rPr kumimoji="1" lang="en-US" altLang="zh-CN" sz="1200" dirty="0" smtClean="0"/>
              <a:t>J(theta)</a:t>
            </a:r>
            <a:r>
              <a:rPr kumimoji="1" lang="zh-CN" altLang="en-US" sz="1200" dirty="0" smtClean="0"/>
              <a:t>的梯度相反方向</a:t>
            </a:r>
            <a:r>
              <a:rPr kumimoji="1" lang="en-US" altLang="zh-CN" sz="1200" dirty="0" smtClean="0"/>
              <a:t>, </a:t>
            </a:r>
            <a:r>
              <a:rPr kumimoji="1" lang="zh-CN" altLang="en-US" sz="1200" dirty="0" smtClean="0"/>
              <a:t>不断迭代更新模型参数</a:t>
            </a:r>
            <a:r>
              <a:rPr kumimoji="1" lang="en-US" altLang="zh-CN" sz="1200" dirty="0" smtClean="0"/>
              <a:t>W</a:t>
            </a:r>
            <a:r>
              <a:rPr kumimoji="1" lang="zh-CN" altLang="en-US" sz="1200" dirty="0" smtClean="0"/>
              <a:t>，最后到达目标函数的极小值点。</a:t>
            </a:r>
            <a:r>
              <a:rPr kumimoji="1" lang="en-US" altLang="zh-CN" sz="1200" dirty="0" smtClean="0"/>
              <a:t>theta = theta – a*[J(theta)</a:t>
            </a:r>
            <a:r>
              <a:rPr kumimoji="1" lang="zh-CN" altLang="en-US" sz="1200" dirty="0" smtClean="0"/>
              <a:t>对</a:t>
            </a:r>
            <a:r>
              <a:rPr kumimoji="1" lang="en-US" altLang="zh-CN" sz="1200" dirty="0" smtClean="0"/>
              <a:t>theta</a:t>
            </a:r>
            <a:r>
              <a:rPr kumimoji="1" lang="zh-CN" altLang="en-US" sz="1200" dirty="0" smtClean="0"/>
              <a:t>的一阶导数</a:t>
            </a:r>
            <a:r>
              <a:rPr kumimoji="1" lang="en-US" altLang="zh-CN" sz="1200" dirty="0" smtClean="0"/>
              <a:t>]</a:t>
            </a:r>
            <a:r>
              <a:rPr kumimoji="1" lang="zh-CN" altLang="en-US" sz="1200" dirty="0" smtClean="0"/>
              <a:t>，这里</a:t>
            </a:r>
            <a:r>
              <a:rPr kumimoji="1" lang="en-US" altLang="zh-CN" sz="1200" dirty="0" smtClean="0"/>
              <a:t>alpha</a:t>
            </a:r>
            <a:r>
              <a:rPr kumimoji="1" lang="zh-CN" altLang="en-US" sz="1200" dirty="0" smtClean="0"/>
              <a:t>是更新</a:t>
            </a:r>
            <a:r>
              <a:rPr kumimoji="1" lang="en-US" altLang="zh-CN" sz="1200" dirty="0" smtClean="0"/>
              <a:t>W</a:t>
            </a:r>
            <a:r>
              <a:rPr kumimoji="1" lang="zh-CN" altLang="en-US" sz="1200" dirty="0" smtClean="0"/>
              <a:t>的步长，也叫学习率</a:t>
            </a:r>
            <a:r>
              <a:rPr kumimoji="1" lang="en-US" altLang="zh-CN" sz="1200" dirty="0" smtClean="0"/>
              <a:t>(Learning Rate)</a:t>
            </a:r>
            <a:r>
              <a:rPr kumimoji="1" lang="zh-CN" altLang="en-US" sz="1200" dirty="0" smtClean="0"/>
              <a:t>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在我们的过程中，因为</a:t>
            </a:r>
            <a:r>
              <a:rPr kumimoji="1" lang="en-US" altLang="zh-CN" sz="1200" dirty="0" smtClean="0"/>
              <a:t>theta</a:t>
            </a:r>
            <a:r>
              <a:rPr kumimoji="1" lang="zh-CN" altLang="en-US" sz="1200" dirty="0" smtClean="0"/>
              <a:t>是多变量，因此更新规则这里，不是求一阶导数，而且求偏导。</a:t>
            </a:r>
            <a:endParaRPr kumimoji="1" lang="en-US" altLang="zh-CN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613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这个是参数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为两个变量时，利用梯度下降法来优化这个损失的过程。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01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现在我们来推导下公式，如果求解最优的参数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对于单个</a:t>
            </a:r>
            <a:r>
              <a:rPr kumimoji="1" lang="en-US" altLang="zh-CN" dirty="0" smtClean="0"/>
              <a:t>training example</a:t>
            </a:r>
            <a:r>
              <a:rPr kumimoji="1" lang="zh-CN" altLang="en-US" dirty="0" smtClean="0"/>
              <a:t>，更新的规则是。。。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98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梯度下降法有两种，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Batch Gradient Descent</a:t>
            </a: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Stochastic Gradient Descent</a:t>
            </a:r>
            <a:r>
              <a:rPr lang="zh-CN" altLang="en-US" baseline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。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Batch Gradient Descent</a:t>
            </a: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需要根据整个训练集中的数据来完成一次参数的更新迭代。</a:t>
            </a:r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这里我比较了旧版本和新版本，新版本里主要把参数分开来学习了，其实是一样的。</a:t>
            </a:r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2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Stochastic Gradient Descent</a:t>
            </a: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则是根据每个测试样例来完成一次参数的更新迭代。</a:t>
            </a:r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通常情况下，使用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Stochastic Gradient Descent</a:t>
            </a: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比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BatchGradient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Descent</a:t>
            </a: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能够使得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theta</a:t>
            </a:r>
            <a:r>
              <a:rPr lang="zh-CN" alt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更快得到最小值。</a:t>
            </a:r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94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Gradient</a:t>
            </a:r>
            <a:r>
              <a:rPr kumimoji="1" lang="en-US" altLang="zh-CN" baseline="0" dirty="0" smtClean="0"/>
              <a:t> descent</a:t>
            </a:r>
            <a:r>
              <a:rPr kumimoji="1" lang="zh-CN" altLang="en-US" baseline="0" dirty="0" smtClean="0"/>
              <a:t>算法时，我们一般会把这个</a:t>
            </a:r>
            <a:r>
              <a:rPr kumimoji="1" lang="en-US" altLang="zh-CN" baseline="0" dirty="0" smtClean="0"/>
              <a:t>Loss Function</a:t>
            </a:r>
            <a:r>
              <a:rPr kumimoji="1" lang="zh-CN" altLang="en-US" baseline="0" dirty="0" smtClean="0"/>
              <a:t>值的变化画出来。横轴是迭代的次数，纵轴是损失项。默认的是</a:t>
            </a:r>
            <a:r>
              <a:rPr kumimoji="1" lang="en-US" altLang="zh-CN" baseline="0" dirty="0" smtClean="0"/>
              <a:t>training loss</a:t>
            </a:r>
            <a:r>
              <a:rPr kumimoji="1" lang="zh-CN" altLang="en-US" baseline="0" dirty="0" smtClean="0"/>
              <a:t>。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这是一般正常情况下，这个</a:t>
            </a:r>
            <a:r>
              <a:rPr kumimoji="1" lang="en-US" altLang="zh-CN" baseline="0" dirty="0" smtClean="0"/>
              <a:t>loss</a:t>
            </a:r>
            <a:r>
              <a:rPr kumimoji="1" lang="zh-CN" altLang="en-US" baseline="0" dirty="0" smtClean="0"/>
              <a:t>曲线的正常变化，一开始下降快速。随着迭代次数的增加，</a:t>
            </a:r>
            <a:r>
              <a:rPr kumimoji="1" lang="zh-CN" altLang="en-US" dirty="0" smtClean="0"/>
              <a:t>模型最终收敛。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235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梯度下降法里，最重要的是，如何选取</a:t>
            </a:r>
            <a:r>
              <a:rPr kumimoji="1" lang="en-US" altLang="zh-CN" dirty="0" smtClean="0"/>
              <a:t>learning rate</a:t>
            </a:r>
            <a:r>
              <a:rPr kumimoji="1" lang="zh-CN" altLang="en-US" dirty="0" smtClean="0"/>
              <a:t>呢？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62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接下来，我们用另外一种形式来求解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首先，我们先把损失函数</a:t>
            </a:r>
            <a:r>
              <a:rPr kumimoji="1" lang="en-US" altLang="zh-CN" dirty="0" smtClean="0"/>
              <a:t>J(theta)</a:t>
            </a:r>
            <a:r>
              <a:rPr kumimoji="1" lang="zh-CN" altLang="en-US" dirty="0" smtClean="0"/>
              <a:t>表示成如下的矩阵形式。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85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这里，我们把训练数据的特征表示成矩阵</a:t>
            </a:r>
            <a:r>
              <a:rPr kumimoji="1" lang="en-US" altLang="zh-CN" dirty="0" err="1" smtClean="0"/>
              <a:t>X,m</a:t>
            </a:r>
            <a:r>
              <a:rPr kumimoji="1" lang="en-US" altLang="zh-CN" dirty="0" smtClean="0"/>
              <a:t>*n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为训练数据的个数，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为特征向量的个数。因为有</a:t>
            </a:r>
            <a:r>
              <a:rPr kumimoji="1" lang="en-US" altLang="zh-CN" dirty="0" smtClean="0"/>
              <a:t>bias</a:t>
            </a:r>
            <a:r>
              <a:rPr kumimoji="1" lang="zh-CN" altLang="en-US" dirty="0" smtClean="0"/>
              <a:t>项，因此实际上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,m*(n+1)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y</a:t>
            </a:r>
            <a:r>
              <a:rPr kumimoji="1" lang="zh-CN" altLang="en-US" dirty="0" smtClean="0"/>
              <a:t>为训练数据的</a:t>
            </a:r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值，用</a:t>
            </a:r>
            <a:r>
              <a:rPr kumimoji="1" lang="en-US" altLang="zh-CN" dirty="0" smtClean="0"/>
              <a:t>m*1</a:t>
            </a:r>
            <a:r>
              <a:rPr kumimoji="1" lang="zh-CN" altLang="en-US" dirty="0" smtClean="0"/>
              <a:t>维的列向量表示。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4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以刚才的例子为例，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,y</a:t>
            </a:r>
            <a:r>
              <a:rPr kumimoji="1" lang="zh-CN" altLang="en-US" dirty="0" smtClean="0"/>
              <a:t>是，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是。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准确地做法是，我们需要将特征进行缩放。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刚才我没说，我觉得放在这里更合适</a:t>
            </a:r>
            <a:r>
              <a:rPr kumimoji="1" lang="en-US" altLang="zh-CN" dirty="0" smtClean="0"/>
              <a:t>]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提问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为什么要对特征进行缩放呢？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67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14338" y="704850"/>
            <a:ext cx="6159500" cy="3465513"/>
          </a:xfrm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dirty="0" smtClean="0">
                <a:ea typeface="宋体" charset="-122"/>
              </a:rPr>
              <a:t>到现在为止，说说对机器学习的理解？</a:t>
            </a:r>
            <a:endParaRPr lang="en-US" altLang="zh-CN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宋体" charset="-122"/>
              </a:rPr>
              <a:t>我的理解</a:t>
            </a:r>
            <a:r>
              <a:rPr lang="en-US" altLang="zh-CN" dirty="0" smtClean="0">
                <a:ea typeface="宋体" charset="-122"/>
              </a:rPr>
              <a:t>Machine</a:t>
            </a:r>
            <a:r>
              <a:rPr lang="en-US" altLang="zh-CN" baseline="0" dirty="0" smtClean="0">
                <a:ea typeface="宋体" charset="-122"/>
              </a:rPr>
              <a:t> Learning = Data + Model</a:t>
            </a:r>
            <a:r>
              <a:rPr lang="zh-CN" altLang="en-US" baseline="0" dirty="0" smtClean="0">
                <a:ea typeface="宋体" charset="-122"/>
              </a:rPr>
              <a:t>。机器学习算法主要解决什么问题呢？机器学习算法是</a:t>
            </a:r>
            <a:r>
              <a:rPr lang="zh-CN" altLang="en-US" dirty="0" smtClean="0">
                <a:ea typeface="+mn-ea"/>
              </a:rPr>
              <a:t>从数据中自动分析获得规律</a:t>
            </a:r>
            <a:r>
              <a:rPr lang="en-US" altLang="zh-CN" dirty="0" smtClean="0">
                <a:ea typeface="+mn-ea"/>
              </a:rPr>
              <a:t>,</a:t>
            </a:r>
            <a:r>
              <a:rPr lang="zh-CN" altLang="en-US" dirty="0" smtClean="0">
                <a:ea typeface="+mn-ea"/>
              </a:rPr>
              <a:t>并利用规律对未知数据进行预测。简单地理解，数据是机器学习算法的输入和起点。现在有个词叫做“数据为王”，或者大家应该听过我们现在进入的是“大数据”时代，每个行业都在讲大数据。由于机器学习具有从数据中自动学习的能力，因此机器学习是理解和处理当前大数据的一个有效的工具。这也是因为机器学习最近几年这么火爆的原因。</a:t>
            </a:r>
            <a:endParaRPr lang="en-US" altLang="zh-CN" dirty="0" smtClean="0"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a typeface="+mn-ea"/>
              </a:rPr>
              <a:t>看着张图。机器学习由很多算法组成，这些相关算法也是我们着重会给大家讲解的。机器学习的输入端是什么呢？是</a:t>
            </a:r>
            <a:r>
              <a:rPr lang="en-US" altLang="zh-CN" dirty="0" smtClean="0">
                <a:ea typeface="+mn-ea"/>
              </a:rPr>
              <a:t>Data</a:t>
            </a:r>
            <a:r>
              <a:rPr lang="zh-CN" altLang="en-US" dirty="0" smtClean="0">
                <a:ea typeface="+mn-ea"/>
              </a:rPr>
              <a:t>。输出端是什么呢？是从数据中学到的模型。机器学习算法，本质上学到的是哪些东西呢？有可能是</a:t>
            </a:r>
            <a:r>
              <a:rPr lang="en-US" altLang="zh-CN" dirty="0" smtClean="0">
                <a:ea typeface="+mn-ea"/>
              </a:rPr>
              <a:t>Relationships</a:t>
            </a:r>
            <a:r>
              <a:rPr lang="zh-CN" altLang="en-US" dirty="0" smtClean="0">
                <a:ea typeface="+mn-ea"/>
              </a:rPr>
              <a:t>（关联），比如疾病与饮食的关联；也有可能是</a:t>
            </a:r>
            <a:r>
              <a:rPr lang="en-US" altLang="zh-CN" dirty="0" smtClean="0">
                <a:ea typeface="+mn-ea"/>
              </a:rPr>
              <a:t>Patterns</a:t>
            </a:r>
            <a:r>
              <a:rPr lang="zh-CN" altLang="en-US" dirty="0" smtClean="0">
                <a:ea typeface="+mn-ea"/>
              </a:rPr>
              <a:t>（模式），比如股票的涨跌遵循某种模式；还有可能是</a:t>
            </a:r>
            <a:r>
              <a:rPr lang="en-US" altLang="zh-CN" dirty="0" smtClean="0">
                <a:ea typeface="+mn-ea"/>
              </a:rPr>
              <a:t>Dependencies</a:t>
            </a:r>
            <a:r>
              <a:rPr lang="zh-CN" altLang="en-US" dirty="0" smtClean="0">
                <a:ea typeface="+mn-ea"/>
              </a:rPr>
              <a:t>或者</a:t>
            </a:r>
            <a:r>
              <a:rPr lang="en-US" altLang="zh-CN" dirty="0" smtClean="0">
                <a:ea typeface="+mn-ea"/>
              </a:rPr>
              <a:t>Hidden</a:t>
            </a:r>
            <a:r>
              <a:rPr lang="en-US" altLang="zh-CN" baseline="0" dirty="0" smtClean="0">
                <a:ea typeface="+mn-ea"/>
              </a:rPr>
              <a:t> structures.</a:t>
            </a:r>
            <a:endParaRPr lang="en-US" altLang="zh-CN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208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梯度下降法会非常慢。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将特征缩放到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，或者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，或者是</a:t>
            </a:r>
            <a:r>
              <a:rPr kumimoji="1" lang="en-US" altLang="zh-CN" dirty="0" smtClean="0"/>
              <a:t>zero mean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20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theat</a:t>
            </a:r>
            <a:r>
              <a:rPr kumimoji="1" lang="zh-CN" altLang="en-US" dirty="0" smtClean="0"/>
              <a:t>表示成矩阵后，我们很容易得能得到这个损失函数。</a:t>
            </a:r>
            <a:r>
              <a:rPr kumimoji="1" lang="en-US" altLang="zh-CN" dirty="0" smtClean="0"/>
              <a:t>Review</a:t>
            </a:r>
            <a:r>
              <a:rPr kumimoji="1" lang="zh-CN" altLang="en-US" dirty="0" smtClean="0"/>
              <a:t>下</a:t>
            </a:r>
            <a:r>
              <a:rPr kumimoji="1" lang="en-US" altLang="zh-CN" dirty="0" smtClean="0"/>
              <a:t>Size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现在的问题是，我们要求出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怎么求呢？（对向量求导）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AT</a:t>
            </a:r>
            <a:r>
              <a:rPr kumimoji="1" lang="en-US" altLang="zh-CN" baseline="0" dirty="0" smtClean="0"/>
              <a:t> = theta, B = BT = XT*X, C=I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42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提问，如何矩阵不可逆怎么办？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7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788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分类问题是机器学习里面最基本的问题之一，就是将数据样本分成几个预先定义好的类别。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分类的基本过程和刚才的线性回归基本一致。首先，这个分类算法在带有标签的训练集上进行训练。模型训练完，进行测试，即给定一个新的样本，测试出该样本的类别。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分类模型训练完之后，我们需要评估这个分类模型是好还是坏？那用什么指标进行评估呢？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我们一般用</a:t>
            </a:r>
            <a:r>
              <a:rPr kumimoji="1" lang="en-US" altLang="zh-CN" dirty="0" smtClean="0"/>
              <a:t>Accuracy</a:t>
            </a:r>
            <a:r>
              <a:rPr kumimoji="1" lang="zh-CN" altLang="en-US" dirty="0" smtClean="0"/>
              <a:t>进行评估，即被正确分类的样本数占总样本数的比例。注意，这个</a:t>
            </a:r>
            <a:r>
              <a:rPr kumimoji="1" lang="en-US" altLang="zh-CN" dirty="0" smtClean="0"/>
              <a:t>accuracy</a:t>
            </a:r>
            <a:r>
              <a:rPr kumimoji="1" lang="zh-CN" altLang="en-US" dirty="0" smtClean="0"/>
              <a:t>是在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测试集上的</a:t>
            </a:r>
            <a:r>
              <a:rPr kumimoji="1" lang="en-US" altLang="zh-CN" dirty="0" smtClean="0"/>
              <a:t>accuracy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[</a:t>
            </a:r>
            <a:r>
              <a:rPr kumimoji="1" lang="zh-CN" altLang="en-US" dirty="0" smtClean="0"/>
              <a:t>再强调一次，</a:t>
            </a:r>
            <a:r>
              <a:rPr kumimoji="1" lang="zh-CN" altLang="en-US" baseline="0" dirty="0" smtClean="0"/>
              <a:t>训练集上的数据集和测试集上的数据集不能有交叉！否认在会</a:t>
            </a:r>
            <a:r>
              <a:rPr kumimoji="1" lang="en-US" altLang="zh-CN" baseline="0" dirty="0" err="1" smtClean="0"/>
              <a:t>overfitting</a:t>
            </a:r>
            <a:r>
              <a:rPr kumimoji="1" lang="en-US" altLang="zh-CN" dirty="0" smtClean="0"/>
              <a:t>]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212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23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逻辑回归不是回归，而是分类。是从线性回归中衍生出来的分类策略。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在二十世纪早期，逻辑回归用于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生物科学中。</a:t>
            </a:r>
            <a:r>
              <a:rPr kumimoji="1" lang="zh-CN" altLang="en-US" dirty="0" smtClean="0"/>
              <a:t>逻辑回归是一个分类算法，</a:t>
            </a:r>
            <a:endParaRPr kumimoji="1" lang="en-US" altLang="zh-CN" dirty="0" smtClean="0"/>
          </a:p>
          <a:p>
            <a:r>
              <a:rPr kumimoji="1"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比如判断一封邮件是否是垃圾邮件？判断肿瘤是良性还是恶性？</a:t>
            </a:r>
            <a:endParaRPr lang="zh-CN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5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逻辑回归的</a:t>
            </a:r>
            <a:r>
              <a:rPr kumimoji="1" lang="en-US" altLang="zh-CN" dirty="0" smtClean="0"/>
              <a:t>hypothesis</a:t>
            </a:r>
            <a:r>
              <a:rPr kumimoji="1" lang="zh-CN" altLang="en-US" dirty="0" smtClean="0"/>
              <a:t>是。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为什么要将值映射到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之间？（先卖个关子）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260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41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我们先对</a:t>
            </a:r>
            <a:r>
              <a:rPr kumimoji="1" lang="en-US" altLang="zh-CN" dirty="0" smtClean="0"/>
              <a:t>Sigmoid</a:t>
            </a:r>
            <a:r>
              <a:rPr kumimoji="1" lang="zh-CN" altLang="en-US" dirty="0" smtClean="0"/>
              <a:t>函数求下导，发现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71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我认为，在学习</a:t>
            </a:r>
            <a:r>
              <a:rPr kumimoji="1" lang="en-US" altLang="zh-CN" dirty="0" smtClean="0"/>
              <a:t>Machine</a:t>
            </a:r>
            <a:r>
              <a:rPr kumimoji="1" lang="en-US" altLang="zh-CN" baseline="0" dirty="0" smtClean="0"/>
              <a:t> Learning</a:t>
            </a:r>
            <a:r>
              <a:rPr kumimoji="1" lang="zh-CN" altLang="en-US" baseline="0" dirty="0" smtClean="0"/>
              <a:t>前，建立一个</a:t>
            </a:r>
            <a:r>
              <a:rPr kumimoji="1" lang="en-US" altLang="zh-CN" baseline="0" dirty="0" smtClean="0"/>
              <a:t>Roadmap</a:t>
            </a:r>
            <a:r>
              <a:rPr kumimoji="1" lang="zh-CN" altLang="en-US" baseline="0" dirty="0" smtClean="0"/>
              <a:t>非常重要。关于机器学习算法的这个分类，估计朱老师上周有提过。我这里再强调下。机器学习主要分为三大类，分别是</a:t>
            </a:r>
            <a:r>
              <a:rPr kumimoji="1" lang="en-US" altLang="zh-CN" baseline="0" dirty="0" smtClean="0"/>
              <a:t>Supervised Learning</a:t>
            </a:r>
            <a:r>
              <a:rPr kumimoji="1" lang="zh-CN" altLang="en-US" baseline="0" dirty="0" smtClean="0"/>
              <a:t>（监督学习）</a:t>
            </a:r>
            <a:r>
              <a:rPr kumimoji="1" lang="en-US" altLang="zh-CN" baseline="0" dirty="0" smtClean="0"/>
              <a:t>, Unsupervised Learning</a:t>
            </a:r>
            <a:r>
              <a:rPr kumimoji="1" lang="zh-CN" altLang="en-US" baseline="0" dirty="0" smtClean="0"/>
              <a:t>（半监督学习）</a:t>
            </a:r>
            <a:r>
              <a:rPr kumimoji="1" lang="en-US" altLang="zh-CN" baseline="0" dirty="0" smtClean="0"/>
              <a:t>, Reinforcement Learning</a:t>
            </a:r>
            <a:r>
              <a:rPr kumimoji="1" lang="zh-CN" altLang="en-US" baseline="0" dirty="0" smtClean="0"/>
              <a:t>（强化学习）。还有一类呢，比较特殊叫</a:t>
            </a:r>
            <a:r>
              <a:rPr kumimoji="1" lang="en-US" altLang="zh-CN" baseline="0" dirty="0" smtClean="0"/>
              <a:t>Semi-Supervised Learning</a:t>
            </a:r>
            <a:r>
              <a:rPr kumimoji="1" lang="zh-CN" altLang="en-US" baseline="0" dirty="0" smtClean="0"/>
              <a:t>（半监督学习）。</a:t>
            </a:r>
            <a:r>
              <a:rPr kumimoji="1" lang="en-US" altLang="zh-CN" baseline="0" dirty="0" smtClean="0"/>
              <a:t>Andrew Ng</a:t>
            </a:r>
            <a:r>
              <a:rPr kumimoji="1" lang="zh-CN" altLang="en-US" baseline="0" dirty="0" smtClean="0"/>
              <a:t>的课程主要讲</a:t>
            </a:r>
            <a:r>
              <a:rPr kumimoji="1" lang="en-US" altLang="zh-CN" baseline="0" dirty="0" smtClean="0"/>
              <a:t>Supervised Learning</a:t>
            </a:r>
            <a:r>
              <a:rPr kumimoji="1" lang="zh-CN" altLang="en-US" baseline="0" dirty="0" smtClean="0"/>
              <a:t>和</a:t>
            </a:r>
            <a:r>
              <a:rPr kumimoji="1" lang="en-US" altLang="zh-CN" baseline="0" dirty="0" smtClean="0"/>
              <a:t>Unsupervised Learning</a:t>
            </a:r>
            <a:r>
              <a:rPr kumimoji="1" lang="zh-CN" altLang="en-US" baseline="0" dirty="0" smtClean="0"/>
              <a:t>。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我们先来区别下监督学习和半监督学习。最简单地区分这两者，就是看数据里面有没有包含预先定义的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。带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学习的算法就是监督学习，不带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学习的算法就是非监督学习。</a:t>
            </a:r>
            <a:r>
              <a:rPr kumimoji="1" lang="en-US" altLang="zh-CN" baseline="0" dirty="0" smtClean="0"/>
              <a:t>Supervised Learning</a:t>
            </a:r>
            <a:r>
              <a:rPr kumimoji="1" lang="zh-CN" altLang="en-US" baseline="0" dirty="0" smtClean="0"/>
              <a:t>主要包括</a:t>
            </a:r>
            <a:r>
              <a:rPr kumimoji="1" lang="en-US" altLang="zh-CN" baseline="0" dirty="0" smtClean="0"/>
              <a:t>Classification</a:t>
            </a:r>
            <a:r>
              <a:rPr kumimoji="1" lang="zh-CN" altLang="en-US" baseline="0" dirty="0" smtClean="0"/>
              <a:t>（分类）和</a:t>
            </a:r>
            <a:r>
              <a:rPr kumimoji="1" lang="en-US" altLang="zh-CN" baseline="0" dirty="0" smtClean="0"/>
              <a:t>Regression</a:t>
            </a:r>
            <a:r>
              <a:rPr kumimoji="1" lang="zh-CN" altLang="en-US" baseline="0" dirty="0" smtClean="0"/>
              <a:t>（回归）。分类和回归本质上都在学习一个映射函数</a:t>
            </a:r>
            <a:r>
              <a:rPr kumimoji="1" lang="en-US" altLang="zh-CN" baseline="0" dirty="0" smtClean="0"/>
              <a:t>y=f(x),</a:t>
            </a:r>
            <a:r>
              <a:rPr kumimoji="1" lang="zh-CN" altLang="en-US" baseline="0" dirty="0" smtClean="0"/>
              <a:t>这里的</a:t>
            </a:r>
            <a:r>
              <a:rPr kumimoji="1" lang="en-US" altLang="zh-CN" baseline="0" dirty="0" smtClean="0"/>
              <a:t>X</a:t>
            </a:r>
            <a:r>
              <a:rPr kumimoji="1" lang="zh-CN" altLang="en-US" baseline="0" dirty="0" smtClean="0"/>
              <a:t>是输入的特征，输出的</a:t>
            </a:r>
            <a:r>
              <a:rPr kumimoji="1" lang="en-US" altLang="zh-CN" baseline="0" dirty="0" smtClean="0"/>
              <a:t>y</a:t>
            </a:r>
            <a:r>
              <a:rPr kumimoji="1" lang="zh-CN" altLang="en-US" baseline="0" dirty="0" smtClean="0"/>
              <a:t>是</a:t>
            </a:r>
            <a:r>
              <a:rPr kumimoji="1" lang="en-US" altLang="zh-CN" baseline="0" dirty="0" smtClean="0"/>
              <a:t>Label</a:t>
            </a:r>
            <a:r>
              <a:rPr kumimoji="1" lang="zh-CN" altLang="en-US" baseline="0" dirty="0" smtClean="0"/>
              <a:t>。</a:t>
            </a:r>
            <a:r>
              <a:rPr kumimoji="1" lang="en-US" altLang="zh-CN" baseline="0" dirty="0" smtClean="0"/>
              <a:t>Classification</a:t>
            </a:r>
            <a:r>
              <a:rPr kumimoji="1" lang="zh-CN" altLang="en-US" baseline="0" dirty="0" smtClean="0"/>
              <a:t>和</a:t>
            </a:r>
            <a:r>
              <a:rPr kumimoji="1" lang="en-US" altLang="zh-CN" baseline="0" dirty="0" smtClean="0"/>
              <a:t>Regression</a:t>
            </a:r>
            <a:r>
              <a:rPr kumimoji="1" lang="zh-CN" altLang="en-US" baseline="0" dirty="0" smtClean="0"/>
              <a:t>的区别是，</a:t>
            </a:r>
            <a:r>
              <a:rPr kumimoji="1" lang="en-US" altLang="zh-CN" baseline="0" dirty="0" smtClean="0"/>
              <a:t>Classification</a:t>
            </a:r>
            <a:r>
              <a:rPr kumimoji="1" lang="zh-CN" altLang="en-US" baseline="0" dirty="0" smtClean="0"/>
              <a:t>对应的</a:t>
            </a:r>
            <a:r>
              <a:rPr kumimoji="1" lang="en-US" altLang="zh-CN" baseline="0" dirty="0" smtClean="0"/>
              <a:t>y</a:t>
            </a:r>
            <a:r>
              <a:rPr kumimoji="1" lang="zh-CN" altLang="en-US" baseline="0" dirty="0" smtClean="0"/>
              <a:t>是离散值（</a:t>
            </a:r>
            <a:r>
              <a:rPr kumimoji="1" lang="en-US" altLang="zh-CN" baseline="0" dirty="0" smtClean="0"/>
              <a:t>y</a:t>
            </a:r>
            <a:r>
              <a:rPr kumimoji="1" lang="zh-CN" altLang="en-US" baseline="0" dirty="0" smtClean="0"/>
              <a:t>就是类别数），</a:t>
            </a:r>
            <a:r>
              <a:rPr kumimoji="1" lang="en-US" altLang="zh-CN" baseline="0" dirty="0" smtClean="0"/>
              <a:t>Regression</a:t>
            </a:r>
            <a:r>
              <a:rPr kumimoji="1" lang="zh-CN" altLang="en-US" baseline="0" dirty="0" smtClean="0"/>
              <a:t>对应的</a:t>
            </a:r>
            <a:r>
              <a:rPr kumimoji="1" lang="en-US" altLang="zh-CN" baseline="0" dirty="0" smtClean="0"/>
              <a:t>y</a:t>
            </a:r>
            <a:r>
              <a:rPr kumimoji="1" lang="zh-CN" altLang="en-US" baseline="0" dirty="0" smtClean="0"/>
              <a:t>是个实数。</a:t>
            </a:r>
            <a:r>
              <a:rPr kumimoji="1" lang="en-US" altLang="zh-CN" baseline="0" dirty="0" smtClean="0"/>
              <a:t>Unsupervised Learning</a:t>
            </a:r>
            <a:r>
              <a:rPr kumimoji="1" lang="zh-CN" altLang="en-US" baseline="0" dirty="0" smtClean="0"/>
              <a:t>主要包括</a:t>
            </a:r>
            <a:r>
              <a:rPr kumimoji="1" lang="en-US" altLang="zh-CN" baseline="0" dirty="0" smtClean="0"/>
              <a:t>Clustering</a:t>
            </a:r>
            <a:r>
              <a:rPr kumimoji="1" lang="zh-CN" altLang="en-US" baseline="0" dirty="0" smtClean="0"/>
              <a:t>（聚类）和</a:t>
            </a:r>
            <a:r>
              <a:rPr kumimoji="1" lang="en-US" altLang="zh-CN" baseline="0" dirty="0" smtClean="0"/>
              <a:t>Dimension Reduction(</a:t>
            </a:r>
            <a:r>
              <a:rPr kumimoji="1" lang="zh-CN" altLang="en-US" baseline="0" dirty="0" smtClean="0"/>
              <a:t>降维</a:t>
            </a:r>
            <a:r>
              <a:rPr kumimoji="1" lang="en-US" altLang="zh-CN" baseline="0" dirty="0" smtClean="0"/>
              <a:t>)</a:t>
            </a:r>
            <a:r>
              <a:rPr kumimoji="1" lang="zh-CN" altLang="en-US" baseline="0" dirty="0" smtClean="0"/>
              <a:t>。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今天我们着重讲的是，</a:t>
            </a:r>
            <a:r>
              <a:rPr kumimoji="1" lang="en-US" altLang="zh-CN" baseline="0" dirty="0" smtClean="0"/>
              <a:t>Linear Regression</a:t>
            </a:r>
            <a:r>
              <a:rPr kumimoji="1" lang="zh-CN" altLang="en-US" baseline="0" dirty="0" smtClean="0"/>
              <a:t>和</a:t>
            </a:r>
            <a:r>
              <a:rPr kumimoji="1" lang="en-US" altLang="zh-CN" baseline="0" dirty="0" smtClean="0"/>
              <a:t>Logistic Regression</a:t>
            </a:r>
            <a:r>
              <a:rPr kumimoji="1" lang="zh-CN" altLang="en-US" baseline="0" dirty="0" smtClean="0"/>
              <a:t>，一个是回归算法，一个是分类算法。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59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现在的问题是如何求解出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86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接下来，我们用两种方式来推导逻辑回归</a:t>
            </a:r>
            <a:r>
              <a:rPr lang="zh-CN" altLang="en-US" sz="1200" dirty="0" smtClean="0"/>
              <a:t>的参数求解。</a:t>
            </a:r>
            <a:endParaRPr lang="en-US" altLang="zh-CN" sz="1200" dirty="0" smtClean="0"/>
          </a:p>
          <a:p>
            <a:endParaRPr kumimoji="1" lang="en-US" altLang="zh-CN" sz="1200" dirty="0" smtClean="0"/>
          </a:p>
          <a:p>
            <a:r>
              <a:rPr kumimoji="1" lang="zh-CN" altLang="en-US" sz="1200" dirty="0" smtClean="0"/>
              <a:t>先介绍第一种方法，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最大似然估计（统计学里面）。复习下：最大似然估计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是一个在已知观察结果（即样本）和给定概率分布模型的基础上，估计概率分布模型的参数，并使得在该参数下，生成这个已知样本的可能性最大的方法。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假设我们有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个相互独立的数据样本，我们可以写下这个似然函数。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由最大似然估计原理，我们可以通过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个训练样本值，来估计出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值，使得似然函数值最大。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75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提问：为什么这里是</a:t>
            </a:r>
            <a:r>
              <a:rPr lang="en-US" altLang="zh-CN" dirty="0" smtClean="0">
                <a:solidFill>
                  <a:schemeClr val="tx1"/>
                </a:solidFill>
              </a:rPr>
              <a:t>stochastic gradient ascent?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522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定义</a:t>
            </a:r>
            <a:r>
              <a:rPr kumimoji="1" lang="en-US" altLang="zh-CN" dirty="0" smtClean="0"/>
              <a:t>cost function,</a:t>
            </a:r>
            <a:r>
              <a:rPr kumimoji="1" lang="zh-CN" altLang="en-US" dirty="0" smtClean="0"/>
              <a:t>基于一个</a:t>
            </a:r>
            <a:r>
              <a:rPr kumimoji="1" lang="en-US" altLang="zh-CN" dirty="0" smtClean="0"/>
              <a:t>training</a:t>
            </a:r>
            <a:r>
              <a:rPr kumimoji="1" lang="en-US" altLang="zh-CN" baseline="0" dirty="0" smtClean="0"/>
              <a:t> example</a:t>
            </a:r>
            <a:r>
              <a:rPr kumimoji="1" lang="zh-CN" altLang="en-US" baseline="0" dirty="0" smtClean="0"/>
              <a:t>。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把这个分段函数画出来。左边是</a:t>
            </a:r>
            <a:r>
              <a:rPr kumimoji="1" lang="en-US" altLang="zh-CN" baseline="0" dirty="0" smtClean="0"/>
              <a:t>y=1</a:t>
            </a:r>
            <a:r>
              <a:rPr kumimoji="1" lang="zh-CN" altLang="en-US" baseline="0" dirty="0" smtClean="0"/>
              <a:t>情况，右边是</a:t>
            </a:r>
            <a:r>
              <a:rPr kumimoji="1" lang="en-US" altLang="zh-CN" baseline="0" dirty="0" smtClean="0"/>
              <a:t>y=0</a:t>
            </a:r>
            <a:r>
              <a:rPr kumimoji="1" lang="zh-CN" altLang="en-US" baseline="0" dirty="0" smtClean="0"/>
              <a:t>情况。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8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首先，我们来直观地看下，什么是</a:t>
            </a:r>
            <a:r>
              <a:rPr lang="en-US" altLang="zh-CN" dirty="0" smtClean="0"/>
              <a:t>Linear Regression</a:t>
            </a:r>
            <a:r>
              <a:rPr lang="zh-CN" altLang="en-US" dirty="0" smtClean="0"/>
              <a:t>（线性回归）。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这张图显示地是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维数据输入情况下的线性回归。假设我们有这些数据点，线性回归就是基于这些数据点拟合出一条直线</a:t>
            </a:r>
            <a:r>
              <a:rPr lang="en-US" altLang="zh-CN" dirty="0" smtClean="0"/>
              <a:t>(y=</a:t>
            </a:r>
            <a:r>
              <a:rPr lang="en-US" altLang="zh-CN" dirty="0" err="1" smtClean="0"/>
              <a:t>ax+b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9FBE3-14BC-4DD6-93F8-FFF72D1AFD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9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如何输入的数据是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维呢？比如空间中有这些点，那么线性回归就是基于这些数据点拟合出一个平面。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85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接下来，我们会以一个详细的例子来说明。假设，我们现在有一组关于房子的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条数据。每条数据包含，居住的面积、房子的数目，还有价格。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基于这些数据，给定居住的面积和房子的数目（</a:t>
            </a:r>
            <a:r>
              <a:rPr kumimoji="1" lang="en-US" altLang="zh-CN" dirty="0" smtClean="0"/>
              <a:t>4000</a:t>
            </a:r>
            <a:r>
              <a:rPr kumimoji="1" lang="zh-CN" altLang="en-US" dirty="0" smtClean="0"/>
              <a:t>，</a:t>
            </a:r>
            <a:r>
              <a:rPr kumimoji="1" lang="en-US" altLang="zh-CN" baseline="0" dirty="0" smtClean="0"/>
              <a:t>5</a:t>
            </a:r>
            <a:r>
              <a:rPr kumimoji="1" lang="zh-CN" altLang="en-US" dirty="0" smtClean="0"/>
              <a:t>），如何来预测这个价格呢？接下来，我们用线性回归模型来预测房价。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[</a:t>
            </a:r>
            <a:r>
              <a:rPr kumimoji="1" lang="zh-CN" altLang="en-US" dirty="0" smtClean="0"/>
              <a:t>提下新版中的单变量和多变量，本质上一样，先从单变量讲是为了让大家更容易理解这个模型</a:t>
            </a:r>
            <a:r>
              <a:rPr kumimoji="1" lang="en-US" altLang="zh-CN" dirty="0" smtClean="0"/>
              <a:t>]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7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在建立线性模型前，先来看下机器学习里遇到的一些术语。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Sample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Example</a:t>
            </a:r>
            <a:r>
              <a:rPr kumimoji="1" lang="zh-CN" altLang="en-US" dirty="0" smtClean="0"/>
              <a:t>就是一条数据，以刚才的例子为例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，就是输入的特征。通常数据里面有很多信息，特征就是最有影响力的信息。这里假设我们现在已经选取好了居住面积和房子数目作为特征。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，就是我们需要预测的值，以刚才的例子为例，比如是房价。</a:t>
            </a:r>
            <a:endParaRPr kumimoji="1" lang="en-US" altLang="zh-CN" dirty="0" smtClean="0"/>
          </a:p>
          <a:p>
            <a:r>
              <a:rPr lang="en-US" altLang="zh-CN" b="0" dirty="0" smtClean="0">
                <a:solidFill>
                  <a:schemeClr val="tx1"/>
                </a:solidFill>
              </a:rPr>
              <a:t>Hypothesis</a:t>
            </a:r>
            <a:r>
              <a:rPr lang="zh-CN" altLang="en-US" b="0" dirty="0" smtClean="0">
                <a:solidFill>
                  <a:schemeClr val="tx1"/>
                </a:solidFill>
              </a:rPr>
              <a:t>就是我们为模型建立的一个假设。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Training Data (Training Set)</a:t>
            </a:r>
            <a:r>
              <a:rPr lang="zh-CN" altLang="en-US" b="0" dirty="0" smtClean="0">
                <a:solidFill>
                  <a:schemeClr val="tx1"/>
                </a:solidFill>
              </a:rPr>
              <a:t>，训练集，算法在这个数据集上，建立模型。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chemeClr val="tx1"/>
                </a:solidFill>
              </a:rPr>
              <a:t>但是，我们学习得到的模型，好还是坏呢？需要</a:t>
            </a:r>
            <a:r>
              <a:rPr lang="en-US" altLang="zh-CN" b="0" dirty="0" smtClean="0">
                <a:solidFill>
                  <a:schemeClr val="tx1"/>
                </a:solidFill>
              </a:rPr>
              <a:t>Test data (Test Set)</a:t>
            </a:r>
            <a:r>
              <a:rPr lang="zh-CN" altLang="en-US" b="0" dirty="0" smtClean="0">
                <a:solidFill>
                  <a:schemeClr val="tx1"/>
                </a:solidFill>
              </a:rPr>
              <a:t>，测试集来对模型进行验证。这里是一个常识，训练集的数据和测试集的数据不能混在一起。一般来说，一个数据集</a:t>
            </a:r>
            <a:r>
              <a:rPr lang="en-US" altLang="zh-CN" b="0" dirty="0" smtClean="0">
                <a:solidFill>
                  <a:schemeClr val="tx1"/>
                </a:solidFill>
              </a:rPr>
              <a:t>60%-80%</a:t>
            </a:r>
            <a:r>
              <a:rPr lang="zh-CN" altLang="en-US" b="0" dirty="0" smtClean="0">
                <a:solidFill>
                  <a:schemeClr val="tx1"/>
                </a:solidFill>
              </a:rPr>
              <a:t>划分成训练集，其他为测试集。更加复杂的操作是，再划分出一个</a:t>
            </a:r>
            <a:r>
              <a:rPr lang="en-US" altLang="zh-CN" b="0" dirty="0" smtClean="0">
                <a:solidFill>
                  <a:schemeClr val="tx1"/>
                </a:solidFill>
              </a:rPr>
              <a:t>Validation Set</a:t>
            </a:r>
            <a:r>
              <a:rPr lang="zh-CN" altLang="en-US" b="0" dirty="0" smtClean="0">
                <a:solidFill>
                  <a:schemeClr val="tx1"/>
                </a:solidFill>
              </a:rPr>
              <a:t>来选取模型参数。最标准的做法是交叉验证</a:t>
            </a:r>
            <a:r>
              <a:rPr lang="en-US" altLang="zh-CN" b="0" dirty="0" smtClean="0">
                <a:solidFill>
                  <a:schemeClr val="tx1"/>
                </a:solidFill>
              </a:rPr>
              <a:t>,Cross-validation</a:t>
            </a:r>
            <a:r>
              <a:rPr lang="zh-CN" altLang="en-US" b="0" baseline="0" dirty="0" smtClean="0">
                <a:solidFill>
                  <a:schemeClr val="tx1"/>
                </a:solidFill>
              </a:rPr>
              <a:t>，接下来课程应该会提到。</a:t>
            </a:r>
            <a:endParaRPr lang="en-US" altLang="zh-CN" b="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chemeClr val="tx1"/>
                </a:solidFill>
              </a:rPr>
              <a:t>Training Error</a:t>
            </a:r>
            <a:r>
              <a:rPr lang="zh-CN" altLang="en-US" b="0" baseline="0" dirty="0" smtClean="0">
                <a:solidFill>
                  <a:schemeClr val="tx1"/>
                </a:solidFill>
              </a:rPr>
              <a:t>和</a:t>
            </a:r>
            <a:r>
              <a:rPr lang="en-US" altLang="zh-CN" b="0" baseline="0" dirty="0" smtClean="0">
                <a:solidFill>
                  <a:schemeClr val="tx1"/>
                </a:solidFill>
              </a:rPr>
              <a:t>Test Error</a:t>
            </a:r>
            <a:r>
              <a:rPr lang="zh-CN" altLang="en-US" b="0" baseline="0" dirty="0" smtClean="0">
                <a:solidFill>
                  <a:schemeClr val="tx1"/>
                </a:solidFill>
              </a:rPr>
              <a:t>。要注意的是，对于机器学习算法，我们希望的是，在测试集上的误差要小。也就是，如果训练集上，算法表现好，这个模型不一定好，我们要着重看算法在测试集上的表现。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endParaRPr lang="en-US" altLang="zh-CN" b="0" dirty="0" smtClean="0">
              <a:solidFill>
                <a:schemeClr val="tx1"/>
              </a:solidFill>
            </a:endParaRP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这里我们开始以刚才的例子为例，建立线性模型，（学习的映射函数）是特征的线性组合。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向量表示</a:t>
            </a:r>
            <a:r>
              <a:rPr kumimoji="1" lang="en-US" altLang="zh-CN" dirty="0" smtClean="0"/>
              <a:t>]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Weights, bias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4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假设给定一个训练集，如何学习</a:t>
            </a:r>
            <a:r>
              <a:rPr kumimoji="1" lang="zh-CN" altLang="en-US" dirty="0" smtClean="0"/>
              <a:t>模型的参数</a:t>
            </a:r>
            <a:r>
              <a:rPr kumimoji="1" lang="en-US" altLang="zh-CN" dirty="0" smtClean="0"/>
              <a:t>theta</a:t>
            </a:r>
            <a:r>
              <a:rPr kumimoji="1" lang="zh-CN" altLang="en-US" dirty="0" smtClean="0"/>
              <a:t>呢？一个直观的感受是希望</a:t>
            </a:r>
            <a:r>
              <a:rPr kumimoji="1" lang="en-US" altLang="zh-CN" dirty="0" smtClean="0"/>
              <a:t>h(x)</a:t>
            </a:r>
            <a:r>
              <a:rPr kumimoji="1" lang="zh-CN" altLang="en-US" dirty="0" smtClean="0"/>
              <a:t>值和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越接近越好。注意，</a:t>
            </a:r>
            <a:r>
              <a:rPr kumimoji="1" lang="en-US" altLang="zh-CN" dirty="0" smtClean="0"/>
              <a:t>h(x)</a:t>
            </a:r>
            <a:r>
              <a:rPr kumimoji="1" lang="zh-CN" altLang="en-US" dirty="0" smtClean="0"/>
              <a:t>是模型预测的值，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是训练集中的真实值。</a:t>
            </a:r>
            <a:endParaRPr kumimoji="1" lang="en-US" altLang="zh-CN" dirty="0" smtClean="0"/>
          </a:p>
          <a:p>
            <a:pPr latinLnBrk="1"/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因此，对于线性回归的损失函数，定义为在测试集上</a:t>
            </a:r>
            <a:r>
              <a:rPr kumimoji="1" lang="en-US" altLang="zh-CN" dirty="0" smtClean="0"/>
              <a:t>h(x)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的平方差。</a:t>
            </a:r>
            <a:endParaRPr kumimoji="1" lang="en-US" altLang="zh-CN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损失函数是机器学习里非常重要的一个概念，</a:t>
            </a:r>
            <a:r>
              <a:rPr kumimoji="1" lang="zh-CN" altLang="en-US" sz="1200" dirty="0" smtClean="0"/>
              <a:t>可以用来评估模型拟合的好坏。损失函数是用来估量模型的预测值</a:t>
            </a:r>
            <a:r>
              <a:rPr kumimoji="1" lang="en-US" altLang="zh-CN" sz="1200" dirty="0" smtClean="0"/>
              <a:t>f(x)</a:t>
            </a:r>
            <a:r>
              <a:rPr kumimoji="1" lang="zh-CN" altLang="en-US" sz="1200" dirty="0" smtClean="0"/>
              <a:t>与真实值</a:t>
            </a:r>
            <a:r>
              <a:rPr kumimoji="1" lang="en-US" altLang="zh-CN" sz="1200" dirty="0" smtClean="0"/>
              <a:t>Y</a:t>
            </a:r>
            <a:r>
              <a:rPr kumimoji="1" lang="zh-CN" altLang="en-US" sz="1200" dirty="0" smtClean="0"/>
              <a:t>的不一致程度，而且是一个非负实值函数</a:t>
            </a:r>
            <a:r>
              <a:rPr kumimoji="1" lang="zh-CN" altLang="zh-CN" sz="1200" dirty="0" smtClean="0"/>
              <a:t>，</a:t>
            </a:r>
            <a:r>
              <a:rPr kumimoji="1" lang="zh-CN" altLang="en-US" sz="1200" dirty="0" smtClean="0"/>
              <a:t>损失函数越小，模型的鲁棒性就越好。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这里提个问题，为什么损失函数采用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平方差形式，不是绝对值形式？或者再开个根号？答案：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使用平方形式的时候，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使用的是“最小二乘法”的思想，也就是最小化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误差"/>
              </a:rPr>
              <a:t>误差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的平方和寻找数据的最佳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函数"/>
              </a:rPr>
              <a:t>函数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匹配。另外一方面，这个损失函数，也可以看做是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 Loss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kumimoji="1" lang="zh-CN" altLang="en-US" sz="1200" dirty="0" smtClean="0"/>
              <a:t>预测值和目标值差的平方。</a:t>
            </a:r>
            <a:endParaRPr kumimoji="1" lang="en-US" altLang="zh-CN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在机器学习中，目标函数一般是和优化算法搭配使用的，因此目标函数需要容易优化才行。</a:t>
            </a:r>
            <a:r>
              <a:rPr kumimoji="1" lang="zh-CN" altLang="en-US" sz="1200" dirty="0" smtClean="0"/>
              <a:t>一般来说，损失函数必须是凸函数。</a:t>
            </a:r>
            <a:endParaRPr kumimoji="1" lang="en-US" altLang="zh-CN" sz="1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27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42570" y="0"/>
            <a:ext cx="1223457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42569" y="0"/>
            <a:ext cx="1223456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斜纹 3"/>
          <p:cNvSpPr/>
          <p:nvPr userDrawn="1"/>
        </p:nvSpPr>
        <p:spPr>
          <a:xfrm>
            <a:off x="-57654" y="0"/>
            <a:ext cx="1360974" cy="1422400"/>
          </a:xfrm>
          <a:prstGeom prst="diagStri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0"/>
            <a:ext cx="12192000" cy="90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39350" y="173323"/>
            <a:ext cx="11713301" cy="570109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文泉驿微米黑" pitchFamily="34" charset="-122"/>
                <a:cs typeface="文泉驿微米黑" pitchFamily="34" charset="-122"/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Tile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239350" y="1196752"/>
            <a:ext cx="11713301" cy="54006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ookman Old Style" panose="02050604050505020204" pitchFamily="18" charset="0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0"/>
            <a:ext cx="12192000" cy="90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39350" y="173323"/>
            <a:ext cx="11713301" cy="570109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文泉驿微米黑" pitchFamily="34" charset="-122"/>
                <a:cs typeface="文泉驿微米黑" pitchFamily="34" charset="-122"/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Tile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239350" y="1196752"/>
            <a:ext cx="11713301" cy="54006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ookman Old Style" panose="02050604050505020204" pitchFamily="18" charset="0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0"/>
            <a:ext cx="12192000" cy="90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39350" y="173323"/>
            <a:ext cx="11713301" cy="570109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文泉驿微米黑" pitchFamily="34" charset="-122"/>
                <a:cs typeface="文泉驿微米黑" pitchFamily="34" charset="-122"/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Tile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239350" y="1196752"/>
            <a:ext cx="11713301" cy="54006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ookman Old Style" panose="02050604050505020204" pitchFamily="18" charset="0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0"/>
            <a:ext cx="12192000" cy="908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sz="1800" dirty="0">
              <a:solidFill>
                <a:srgbClr val="C0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239350" y="173323"/>
            <a:ext cx="11713301" cy="570109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  <a:ea typeface="文泉驿微米黑" pitchFamily="34" charset="-122"/>
                <a:cs typeface="文泉驿微米黑" pitchFamily="34" charset="-122"/>
              </a:defRPr>
            </a:lvl1pPr>
          </a:lstStyle>
          <a:p>
            <a:r>
              <a:rPr lang="zh-CN" altLang="en-US" dirty="0"/>
              <a:t>单击此处编辑母版标题样式 </a:t>
            </a:r>
            <a:r>
              <a:rPr lang="en-US" altLang="zh-CN" dirty="0"/>
              <a:t>Tile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239350" y="1196752"/>
            <a:ext cx="11713301" cy="54006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Bookman Old Style" panose="02050604050505020204" pitchFamily="18" charset="0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Euclid" panose="02020503060505020303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4"/>
          <p:cNvGrpSpPr/>
          <p:nvPr userDrawn="1"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5" name="椭圆 14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solidFill>
              <a:srgbClr val="F1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rgbClr val="DC214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  <p:grpSp>
        <p:nvGrpSpPr>
          <p:cNvPr id="5" name="组 8"/>
          <p:cNvGrpSpPr/>
          <p:nvPr userDrawn="1"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6" name="矩形 5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CONTENTS</a:t>
              </a:r>
              <a:endParaRPr kumimoji="1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 9"/>
          <p:cNvGrpSpPr/>
          <p:nvPr userDrawn="1"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0" name="椭圆 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solidFill>
              <a:srgbClr val="F17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rgbClr val="DC214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rgbClr val="71CA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资料\图像\main_banner_3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0" y="0"/>
            <a:ext cx="122047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12"/>
          <p:cNvSpPr>
            <a:spLocks noGrp="1"/>
          </p:cNvSpPr>
          <p:nvPr>
            <p:ph sz="quarter" idx="10"/>
          </p:nvPr>
        </p:nvSpPr>
        <p:spPr>
          <a:xfrm>
            <a:off x="174031" y="863600"/>
            <a:ext cx="11844337" cy="5688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17"/>
          <p:cNvSpPr>
            <a:spLocks noGrp="1"/>
          </p:cNvSpPr>
          <p:nvPr>
            <p:ph type="dt" sz="half" idx="13"/>
          </p:nvPr>
        </p:nvSpPr>
        <p:spPr>
          <a:xfrm>
            <a:off x="179183" y="6597652"/>
            <a:ext cx="2743200" cy="25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  <a:t>2022/4/8</a:t>
            </a:fld>
            <a:endParaRPr lang="zh-CN" altLang="en-US" dirty="0"/>
          </a:p>
        </p:txBody>
      </p:sp>
      <p:sp>
        <p:nvSpPr>
          <p:cNvPr id="8" name="页脚占位符 18"/>
          <p:cNvSpPr>
            <a:spLocks noGrp="1"/>
          </p:cNvSpPr>
          <p:nvPr>
            <p:ph type="ftr" sz="quarter" idx="14"/>
          </p:nvPr>
        </p:nvSpPr>
        <p:spPr>
          <a:xfrm>
            <a:off x="4038600" y="6597652"/>
            <a:ext cx="4114801" cy="25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杭州电子科技大学 计算机学院</a:t>
            </a:r>
            <a:endParaRPr lang="zh-CN" altLang="en-US" dirty="0"/>
          </a:p>
        </p:txBody>
      </p:sp>
      <p:sp>
        <p:nvSpPr>
          <p:cNvPr id="9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9274928" y="6597652"/>
            <a:ext cx="2743200" cy="25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斜纹 13"/>
          <p:cNvSpPr/>
          <p:nvPr userDrawn="1"/>
        </p:nvSpPr>
        <p:spPr>
          <a:xfrm rot="5400000">
            <a:off x="10813545" y="-30713"/>
            <a:ext cx="1360974" cy="1422400"/>
          </a:xfrm>
          <a:prstGeom prst="diagStrip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 rot="2610572">
            <a:off x="11061720" y="369174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前沿研讨课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174031" y="863600"/>
            <a:ext cx="11844337" cy="5688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3"/>
          </p:nvPr>
        </p:nvSpPr>
        <p:spPr>
          <a:xfrm>
            <a:off x="179183" y="6597652"/>
            <a:ext cx="2743200" cy="252000"/>
          </a:xfrm>
        </p:spPr>
        <p:txBody>
          <a:bodyPr/>
          <a:lstStyle/>
          <a:p>
            <a:fld id="{A026FE35-7143-4D2B-A03B-CFDD1C6677A2}" type="datetimeFigureOut">
              <a:rPr lang="zh-CN" altLang="en-US" smtClean="0"/>
              <a:t>2022/4/8</a:t>
            </a:fld>
            <a:endParaRPr lang="zh-CN" altLang="en-US" dirty="0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4"/>
          </p:nvPr>
        </p:nvSpPr>
        <p:spPr>
          <a:xfrm>
            <a:off x="4038600" y="6597652"/>
            <a:ext cx="4114801" cy="252000"/>
          </a:xfrm>
        </p:spPr>
        <p:txBody>
          <a:bodyPr/>
          <a:lstStyle/>
          <a:p>
            <a:r>
              <a:rPr lang="zh-CN" altLang="en-US"/>
              <a:t>杭州电子科技大学 计算机学院</a:t>
            </a:r>
            <a:endParaRPr lang="zh-CN" altLang="en-US" dirty="0"/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5"/>
          </p:nvPr>
        </p:nvSpPr>
        <p:spPr>
          <a:xfrm>
            <a:off x="9274928" y="6597652"/>
            <a:ext cx="2743200" cy="252000"/>
          </a:xfrm>
        </p:spPr>
        <p:txBody>
          <a:bodyPr/>
          <a:lstStyle/>
          <a:p>
            <a:fld id="{65757480-7C6B-468B-A137-7F27608821C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695700" y="361354"/>
            <a:ext cx="8318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800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93014"/>
            <a:ext cx="11761307" cy="61468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>
                <a:solidFill>
                  <a:srgbClr val="0070C0"/>
                </a:solidFill>
              </a:defRPr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4/8/22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8126" y="895350"/>
            <a:ext cx="11776074" cy="560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54000" y="6597652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  <a:t>2022/4/8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597652"/>
            <a:ext cx="4114801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杭州电子科技大学 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8302" y="6597652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000" b="1" i="0" u="none" strike="noStrike" kern="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tiff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7.tiff"/><Relationship Id="rId5" Type="http://schemas.openxmlformats.org/officeDocument/2006/relationships/image" Target="../media/image40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image" Target="../media/image41.tiff"/><Relationship Id="rId10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tiff"/><Relationship Id="rId5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6.tiff"/><Relationship Id="rId5" Type="http://schemas.openxmlformats.org/officeDocument/2006/relationships/image" Target="../media/image5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yann.lecun.com/exdb/mnist/)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9.tiff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斜纹 15"/>
          <p:cNvSpPr/>
          <p:nvPr/>
        </p:nvSpPr>
        <p:spPr>
          <a:xfrm>
            <a:off x="-57654" y="0"/>
            <a:ext cx="1360974" cy="1422400"/>
          </a:xfrm>
          <a:prstGeom prst="diagStri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28781" y="2680788"/>
            <a:ext cx="3984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CN" sz="4400" dirty="0" smtClean="0">
                <a:solidFill>
                  <a:schemeClr val="bg1"/>
                </a:solidFill>
              </a:rPr>
              <a:t>CS229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Lecture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>
                <a:solidFill>
                  <a:schemeClr val="bg1"/>
                </a:solidFill>
              </a:rPr>
              <a:t>2</a:t>
            </a:r>
            <a:r>
              <a:rPr lang="is-IS" altLang="zh-CN" sz="4400" dirty="0" smtClean="0"/>
              <a:t> </a:t>
            </a:r>
            <a:endParaRPr lang="is-IS" altLang="zh-CN" sz="4400" dirty="0"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32366" y="3483294"/>
            <a:ext cx="2377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6"/>
          <p:cNvSpPr>
            <a:spLocks noEditPoints="1"/>
          </p:cNvSpPr>
          <p:nvPr/>
        </p:nvSpPr>
        <p:spPr bwMode="auto">
          <a:xfrm>
            <a:off x="5687643" y="1651859"/>
            <a:ext cx="816715" cy="655074"/>
          </a:xfrm>
          <a:custGeom>
            <a:avLst/>
            <a:gdLst>
              <a:gd name="T0" fmla="*/ 120 w 192"/>
              <a:gd name="T1" fmla="*/ 24 h 154"/>
              <a:gd name="T2" fmla="*/ 122 w 192"/>
              <a:gd name="T3" fmla="*/ 8 h 154"/>
              <a:gd name="T4" fmla="*/ 130 w 192"/>
              <a:gd name="T5" fmla="*/ 0 h 154"/>
              <a:gd name="T6" fmla="*/ 192 w 192"/>
              <a:gd name="T7" fmla="*/ 0 h 154"/>
              <a:gd name="T8" fmla="*/ 192 w 192"/>
              <a:gd name="T9" fmla="*/ 146 h 154"/>
              <a:gd name="T10" fmla="*/ 184 w 192"/>
              <a:gd name="T11" fmla="*/ 154 h 154"/>
              <a:gd name="T12" fmla="*/ 122 w 192"/>
              <a:gd name="T13" fmla="*/ 154 h 154"/>
              <a:gd name="T14" fmla="*/ 122 w 192"/>
              <a:gd name="T15" fmla="*/ 124 h 154"/>
              <a:gd name="T16" fmla="*/ 86 w 192"/>
              <a:gd name="T17" fmla="*/ 124 h 154"/>
              <a:gd name="T18" fmla="*/ 94 w 192"/>
              <a:gd name="T19" fmla="*/ 140 h 154"/>
              <a:gd name="T20" fmla="*/ 28 w 192"/>
              <a:gd name="T21" fmla="*/ 152 h 154"/>
              <a:gd name="T22" fmla="*/ 38 w 192"/>
              <a:gd name="T23" fmla="*/ 140 h 154"/>
              <a:gd name="T24" fmla="*/ 8 w 192"/>
              <a:gd name="T25" fmla="*/ 124 h 154"/>
              <a:gd name="T26" fmla="*/ 0 w 192"/>
              <a:gd name="T27" fmla="*/ 116 h 154"/>
              <a:gd name="T28" fmla="*/ 0 w 192"/>
              <a:gd name="T29" fmla="*/ 24 h 154"/>
              <a:gd name="T30" fmla="*/ 8 w 192"/>
              <a:gd name="T31" fmla="*/ 24 h 154"/>
              <a:gd name="T32" fmla="*/ 28 w 192"/>
              <a:gd name="T33" fmla="*/ 82 h 154"/>
              <a:gd name="T34" fmla="*/ 56 w 192"/>
              <a:gd name="T35" fmla="*/ 68 h 154"/>
              <a:gd name="T36" fmla="*/ 62 w 192"/>
              <a:gd name="T37" fmla="*/ 76 h 154"/>
              <a:gd name="T38" fmla="*/ 72 w 192"/>
              <a:gd name="T39" fmla="*/ 78 h 154"/>
              <a:gd name="T40" fmla="*/ 76 w 192"/>
              <a:gd name="T41" fmla="*/ 76 h 154"/>
              <a:gd name="T42" fmla="*/ 86 w 192"/>
              <a:gd name="T43" fmla="*/ 58 h 154"/>
              <a:gd name="T44" fmla="*/ 94 w 192"/>
              <a:gd name="T45" fmla="*/ 56 h 154"/>
              <a:gd name="T46" fmla="*/ 92 w 192"/>
              <a:gd name="T47" fmla="*/ 48 h 154"/>
              <a:gd name="T48" fmla="*/ 84 w 192"/>
              <a:gd name="T49" fmla="*/ 52 h 154"/>
              <a:gd name="T50" fmla="*/ 74 w 192"/>
              <a:gd name="T51" fmla="*/ 54 h 154"/>
              <a:gd name="T52" fmla="*/ 70 w 192"/>
              <a:gd name="T53" fmla="*/ 70 h 154"/>
              <a:gd name="T54" fmla="*/ 62 w 192"/>
              <a:gd name="T55" fmla="*/ 64 h 154"/>
              <a:gd name="T56" fmla="*/ 60 w 192"/>
              <a:gd name="T57" fmla="*/ 62 h 154"/>
              <a:gd name="T58" fmla="*/ 24 w 192"/>
              <a:gd name="T59" fmla="*/ 76 h 154"/>
              <a:gd name="T60" fmla="*/ 32 w 192"/>
              <a:gd name="T61" fmla="*/ 102 h 154"/>
              <a:gd name="T62" fmla="*/ 42 w 192"/>
              <a:gd name="T63" fmla="*/ 84 h 154"/>
              <a:gd name="T64" fmla="*/ 32 w 192"/>
              <a:gd name="T65" fmla="*/ 102 h 154"/>
              <a:gd name="T66" fmla="*/ 86 w 192"/>
              <a:gd name="T67" fmla="*/ 102 h 154"/>
              <a:gd name="T68" fmla="*/ 94 w 192"/>
              <a:gd name="T69" fmla="*/ 66 h 154"/>
              <a:gd name="T70" fmla="*/ 86 w 192"/>
              <a:gd name="T71" fmla="*/ 102 h 154"/>
              <a:gd name="T72" fmla="*/ 72 w 192"/>
              <a:gd name="T73" fmla="*/ 102 h 154"/>
              <a:gd name="T74" fmla="*/ 80 w 192"/>
              <a:gd name="T75" fmla="*/ 86 h 154"/>
              <a:gd name="T76" fmla="*/ 72 w 192"/>
              <a:gd name="T77" fmla="*/ 102 h 154"/>
              <a:gd name="T78" fmla="*/ 58 w 192"/>
              <a:gd name="T79" fmla="*/ 102 h 154"/>
              <a:gd name="T80" fmla="*/ 68 w 192"/>
              <a:gd name="T81" fmla="*/ 82 h 154"/>
              <a:gd name="T82" fmla="*/ 58 w 192"/>
              <a:gd name="T83" fmla="*/ 102 h 154"/>
              <a:gd name="T84" fmla="*/ 46 w 192"/>
              <a:gd name="T85" fmla="*/ 102 h 154"/>
              <a:gd name="T86" fmla="*/ 54 w 192"/>
              <a:gd name="T87" fmla="*/ 76 h 154"/>
              <a:gd name="T88" fmla="*/ 46 w 192"/>
              <a:gd name="T89" fmla="*/ 102 h 154"/>
              <a:gd name="T90" fmla="*/ 146 w 192"/>
              <a:gd name="T91" fmla="*/ 54 h 154"/>
              <a:gd name="T92" fmla="*/ 176 w 192"/>
              <a:gd name="T93" fmla="*/ 44 h 154"/>
              <a:gd name="T94" fmla="*/ 146 w 192"/>
              <a:gd name="T95" fmla="*/ 28 h 154"/>
              <a:gd name="T96" fmla="*/ 176 w 192"/>
              <a:gd name="T97" fmla="*/ 16 h 154"/>
              <a:gd name="T98" fmla="*/ 138 w 192"/>
              <a:gd name="T99" fmla="*/ 138 h 154"/>
              <a:gd name="T100" fmla="*/ 176 w 192"/>
              <a:gd name="T101" fmla="*/ 70 h 154"/>
              <a:gd name="T102" fmla="*/ 146 w 192"/>
              <a:gd name="T103" fmla="*/ 54 h 154"/>
              <a:gd name="T104" fmla="*/ 112 w 192"/>
              <a:gd name="T105" fmla="*/ 40 h 154"/>
              <a:gd name="T106" fmla="*/ 16 w 192"/>
              <a:gd name="T107" fmla="*/ 108 h 154"/>
              <a:gd name="T108" fmla="*/ 112 w 192"/>
              <a:gd name="T109" fmla="*/ 4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2" h="154">
                <a:moveTo>
                  <a:pt x="8" y="24"/>
                </a:moveTo>
                <a:lnTo>
                  <a:pt x="120" y="24"/>
                </a:lnTo>
                <a:lnTo>
                  <a:pt x="122" y="24"/>
                </a:lnTo>
                <a:lnTo>
                  <a:pt x="122" y="8"/>
                </a:lnTo>
                <a:lnTo>
                  <a:pt x="122" y="0"/>
                </a:lnTo>
                <a:lnTo>
                  <a:pt x="130" y="0"/>
                </a:lnTo>
                <a:lnTo>
                  <a:pt x="184" y="0"/>
                </a:lnTo>
                <a:lnTo>
                  <a:pt x="192" y="0"/>
                </a:lnTo>
                <a:lnTo>
                  <a:pt x="192" y="8"/>
                </a:lnTo>
                <a:lnTo>
                  <a:pt x="192" y="146"/>
                </a:lnTo>
                <a:lnTo>
                  <a:pt x="192" y="154"/>
                </a:lnTo>
                <a:lnTo>
                  <a:pt x="184" y="154"/>
                </a:lnTo>
                <a:lnTo>
                  <a:pt x="130" y="154"/>
                </a:lnTo>
                <a:lnTo>
                  <a:pt x="122" y="154"/>
                </a:lnTo>
                <a:lnTo>
                  <a:pt x="122" y="146"/>
                </a:lnTo>
                <a:lnTo>
                  <a:pt x="122" y="124"/>
                </a:lnTo>
                <a:lnTo>
                  <a:pt x="120" y="124"/>
                </a:lnTo>
                <a:lnTo>
                  <a:pt x="86" y="124"/>
                </a:lnTo>
                <a:lnTo>
                  <a:pt x="86" y="140"/>
                </a:lnTo>
                <a:lnTo>
                  <a:pt x="94" y="140"/>
                </a:lnTo>
                <a:lnTo>
                  <a:pt x="94" y="152"/>
                </a:lnTo>
                <a:lnTo>
                  <a:pt x="28" y="152"/>
                </a:lnTo>
                <a:lnTo>
                  <a:pt x="28" y="140"/>
                </a:lnTo>
                <a:lnTo>
                  <a:pt x="38" y="140"/>
                </a:lnTo>
                <a:lnTo>
                  <a:pt x="38" y="124"/>
                </a:lnTo>
                <a:lnTo>
                  <a:pt x="8" y="124"/>
                </a:lnTo>
                <a:lnTo>
                  <a:pt x="0" y="124"/>
                </a:lnTo>
                <a:lnTo>
                  <a:pt x="0" y="116"/>
                </a:lnTo>
                <a:lnTo>
                  <a:pt x="0" y="32"/>
                </a:lnTo>
                <a:lnTo>
                  <a:pt x="0" y="24"/>
                </a:lnTo>
                <a:lnTo>
                  <a:pt x="8" y="24"/>
                </a:lnTo>
                <a:lnTo>
                  <a:pt x="8" y="24"/>
                </a:lnTo>
                <a:close/>
                <a:moveTo>
                  <a:pt x="24" y="76"/>
                </a:moveTo>
                <a:lnTo>
                  <a:pt x="28" y="82"/>
                </a:lnTo>
                <a:lnTo>
                  <a:pt x="48" y="68"/>
                </a:lnTo>
                <a:lnTo>
                  <a:pt x="56" y="68"/>
                </a:lnTo>
                <a:lnTo>
                  <a:pt x="62" y="74"/>
                </a:lnTo>
                <a:lnTo>
                  <a:pt x="62" y="76"/>
                </a:lnTo>
                <a:lnTo>
                  <a:pt x="64" y="76"/>
                </a:lnTo>
                <a:lnTo>
                  <a:pt x="72" y="78"/>
                </a:lnTo>
                <a:lnTo>
                  <a:pt x="76" y="80"/>
                </a:lnTo>
                <a:lnTo>
                  <a:pt x="76" y="76"/>
                </a:lnTo>
                <a:lnTo>
                  <a:pt x="80" y="58"/>
                </a:lnTo>
                <a:lnTo>
                  <a:pt x="86" y="58"/>
                </a:lnTo>
                <a:lnTo>
                  <a:pt x="86" y="64"/>
                </a:lnTo>
                <a:lnTo>
                  <a:pt x="94" y="56"/>
                </a:lnTo>
                <a:lnTo>
                  <a:pt x="100" y="50"/>
                </a:lnTo>
                <a:lnTo>
                  <a:pt x="92" y="48"/>
                </a:lnTo>
                <a:lnTo>
                  <a:pt x="82" y="46"/>
                </a:lnTo>
                <a:lnTo>
                  <a:pt x="84" y="52"/>
                </a:lnTo>
                <a:lnTo>
                  <a:pt x="76" y="54"/>
                </a:lnTo>
                <a:lnTo>
                  <a:pt x="74" y="54"/>
                </a:lnTo>
                <a:lnTo>
                  <a:pt x="74" y="56"/>
                </a:lnTo>
                <a:lnTo>
                  <a:pt x="70" y="70"/>
                </a:lnTo>
                <a:lnTo>
                  <a:pt x="66" y="70"/>
                </a:lnTo>
                <a:lnTo>
                  <a:pt x="62" y="64"/>
                </a:lnTo>
                <a:lnTo>
                  <a:pt x="60" y="62"/>
                </a:lnTo>
                <a:lnTo>
                  <a:pt x="60" y="62"/>
                </a:lnTo>
                <a:lnTo>
                  <a:pt x="46" y="60"/>
                </a:lnTo>
                <a:lnTo>
                  <a:pt x="24" y="76"/>
                </a:lnTo>
                <a:lnTo>
                  <a:pt x="24" y="76"/>
                </a:lnTo>
                <a:close/>
                <a:moveTo>
                  <a:pt x="32" y="102"/>
                </a:moveTo>
                <a:lnTo>
                  <a:pt x="42" y="102"/>
                </a:lnTo>
                <a:lnTo>
                  <a:pt x="42" y="84"/>
                </a:lnTo>
                <a:lnTo>
                  <a:pt x="32" y="84"/>
                </a:lnTo>
                <a:lnTo>
                  <a:pt x="32" y="102"/>
                </a:lnTo>
                <a:lnTo>
                  <a:pt x="32" y="102"/>
                </a:lnTo>
                <a:close/>
                <a:moveTo>
                  <a:pt x="86" y="102"/>
                </a:moveTo>
                <a:lnTo>
                  <a:pt x="94" y="102"/>
                </a:lnTo>
                <a:lnTo>
                  <a:pt x="94" y="66"/>
                </a:lnTo>
                <a:lnTo>
                  <a:pt x="86" y="66"/>
                </a:lnTo>
                <a:lnTo>
                  <a:pt x="86" y="102"/>
                </a:lnTo>
                <a:lnTo>
                  <a:pt x="86" y="102"/>
                </a:lnTo>
                <a:close/>
                <a:moveTo>
                  <a:pt x="72" y="102"/>
                </a:moveTo>
                <a:lnTo>
                  <a:pt x="80" y="102"/>
                </a:lnTo>
                <a:lnTo>
                  <a:pt x="80" y="86"/>
                </a:lnTo>
                <a:lnTo>
                  <a:pt x="72" y="86"/>
                </a:lnTo>
                <a:lnTo>
                  <a:pt x="72" y="102"/>
                </a:lnTo>
                <a:lnTo>
                  <a:pt x="72" y="102"/>
                </a:lnTo>
                <a:close/>
                <a:moveTo>
                  <a:pt x="58" y="102"/>
                </a:moveTo>
                <a:lnTo>
                  <a:pt x="68" y="102"/>
                </a:lnTo>
                <a:lnTo>
                  <a:pt x="68" y="82"/>
                </a:lnTo>
                <a:lnTo>
                  <a:pt x="58" y="82"/>
                </a:lnTo>
                <a:lnTo>
                  <a:pt x="58" y="102"/>
                </a:lnTo>
                <a:lnTo>
                  <a:pt x="58" y="102"/>
                </a:lnTo>
                <a:close/>
                <a:moveTo>
                  <a:pt x="46" y="102"/>
                </a:moveTo>
                <a:lnTo>
                  <a:pt x="54" y="102"/>
                </a:lnTo>
                <a:lnTo>
                  <a:pt x="54" y="76"/>
                </a:lnTo>
                <a:lnTo>
                  <a:pt x="46" y="76"/>
                </a:lnTo>
                <a:lnTo>
                  <a:pt x="46" y="102"/>
                </a:lnTo>
                <a:lnTo>
                  <a:pt x="46" y="102"/>
                </a:lnTo>
                <a:close/>
                <a:moveTo>
                  <a:pt x="146" y="54"/>
                </a:moveTo>
                <a:lnTo>
                  <a:pt x="176" y="54"/>
                </a:lnTo>
                <a:lnTo>
                  <a:pt x="176" y="44"/>
                </a:lnTo>
                <a:lnTo>
                  <a:pt x="146" y="44"/>
                </a:lnTo>
                <a:lnTo>
                  <a:pt x="146" y="28"/>
                </a:lnTo>
                <a:lnTo>
                  <a:pt x="176" y="28"/>
                </a:lnTo>
                <a:lnTo>
                  <a:pt x="176" y="16"/>
                </a:lnTo>
                <a:lnTo>
                  <a:pt x="138" y="16"/>
                </a:lnTo>
                <a:lnTo>
                  <a:pt x="138" y="138"/>
                </a:lnTo>
                <a:lnTo>
                  <a:pt x="176" y="138"/>
                </a:lnTo>
                <a:lnTo>
                  <a:pt x="176" y="70"/>
                </a:lnTo>
                <a:lnTo>
                  <a:pt x="146" y="70"/>
                </a:lnTo>
                <a:lnTo>
                  <a:pt x="146" y="54"/>
                </a:lnTo>
                <a:lnTo>
                  <a:pt x="146" y="54"/>
                </a:lnTo>
                <a:close/>
                <a:moveTo>
                  <a:pt x="112" y="40"/>
                </a:moveTo>
                <a:lnTo>
                  <a:pt x="16" y="40"/>
                </a:lnTo>
                <a:lnTo>
                  <a:pt x="16" y="108"/>
                </a:lnTo>
                <a:lnTo>
                  <a:pt x="112" y="108"/>
                </a:lnTo>
                <a:lnTo>
                  <a:pt x="112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19661" y="4559931"/>
            <a:ext cx="2752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玲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guxl@hdu.edu.cn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8810572">
            <a:off x="-48067" y="383689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en-US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暑期培训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</a:t>
            </a:r>
            <a:r>
              <a:rPr kumimoji="1" lang="en-US" altLang="zh-CN" dirty="0" smtClean="0"/>
              <a:t>Regression: Cost Function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9349" y="1104900"/>
            <a:ext cx="116953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Now, given a training set, how do we learn the parameters </a:t>
            </a:r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θ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One reasonable </a:t>
            </a:r>
          </a:p>
          <a:p>
            <a:pPr>
              <a:lnSpc>
                <a:spcPct val="150000"/>
              </a:lnSpc>
              <a:buSzPct val="60000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method seems to be to make h(x) close to y. </a:t>
            </a:r>
          </a:p>
          <a:p>
            <a:pPr>
              <a:lnSpc>
                <a:spcPct val="150000"/>
              </a:lnSpc>
              <a:buSzPct val="60000"/>
            </a:pPr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Cost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Function (Loss Function):</a:t>
            </a:r>
            <a:endParaRPr lang="en-US" altLang="zh-CN" sz="2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4" y="3884547"/>
            <a:ext cx="5099010" cy="1239903"/>
          </a:xfrm>
          <a:prstGeom prst="rect">
            <a:avLst/>
          </a:prstGeom>
        </p:spPr>
      </p:pic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3717" y="2145665"/>
            <a:ext cx="3097769" cy="337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93111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Regression: Cost Function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6411" y="1364962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Hypothesis: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6411" y="2671869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Parameters: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5370" y="5103503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Goal: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6411" y="386146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smtClean="0">
                <a:latin typeface="Times New Roman" charset="0"/>
                <a:ea typeface="Times New Roman" charset="0"/>
                <a:cs typeface="Times New Roman" charset="0"/>
              </a:rPr>
              <a:t>Cost Function: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627" y="1364962"/>
            <a:ext cx="4349795" cy="8138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3650" t="1" r="55306" b="28145"/>
          <a:stretch/>
        </p:blipFill>
        <p:spPr>
          <a:xfrm>
            <a:off x="3570162" y="2730873"/>
            <a:ext cx="458885" cy="5585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52919" r="37845" b="-2617"/>
          <a:stretch/>
        </p:blipFill>
        <p:spPr>
          <a:xfrm>
            <a:off x="4473547" y="2746790"/>
            <a:ext cx="366029" cy="76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80911" r="9454" b="13233"/>
          <a:stretch/>
        </p:blipFill>
        <p:spPr>
          <a:xfrm>
            <a:off x="5302250" y="2706303"/>
            <a:ext cx="412750" cy="6954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67084" y="288731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,</a:t>
            </a:r>
            <a:endParaRPr kumimoji="1"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905284" y="288731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,</a:t>
            </a:r>
            <a:endParaRPr kumimoji="1" lang="zh-CN" altLang="en-US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47" y="3857450"/>
            <a:ext cx="4228925" cy="102832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713008" y="5255751"/>
            <a:ext cx="140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Minimize </a:t>
            </a:r>
            <a:endParaRPr kumimoji="1" lang="zh-CN" altLang="en-US" sz="2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r="83032" b="7924"/>
          <a:stretch/>
        </p:blipFill>
        <p:spPr>
          <a:xfrm>
            <a:off x="5245100" y="5080395"/>
            <a:ext cx="717549" cy="9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9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</a:t>
            </a:r>
            <a:r>
              <a:rPr kumimoji="1" lang="en-US" altLang="zh-CN" dirty="0" smtClean="0"/>
              <a:t>Regression: Gradient Descent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9349" y="1104900"/>
            <a:ext cx="4879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Gradient Descent Algorithm</a:t>
            </a:r>
            <a:endParaRPr lang="en-US" altLang="zh-CN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9" y="2002000"/>
            <a:ext cx="6827542" cy="36996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02873" y="5451673"/>
            <a:ext cx="2667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373" y="5413573"/>
            <a:ext cx="210535" cy="2881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5800" y="2514601"/>
            <a:ext cx="213613" cy="346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81121"/>
            <a:ext cx="210535" cy="2881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53050" y="4711074"/>
            <a:ext cx="228600" cy="280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723" y="4708723"/>
            <a:ext cx="210535" cy="2881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28750" t="26367" r="66537" b="48433"/>
          <a:stretch/>
        </p:blipFill>
        <p:spPr>
          <a:xfrm>
            <a:off x="9570038" y="2765133"/>
            <a:ext cx="178174" cy="21289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t="9403" r="86850"/>
          <a:stretch/>
        </p:blipFill>
        <p:spPr>
          <a:xfrm>
            <a:off x="10124447" y="2589528"/>
            <a:ext cx="564960" cy="86986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323205" y="1973271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Update Rule:</a:t>
            </a:r>
            <a:endParaRPr kumimoji="1"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07" y="2637444"/>
            <a:ext cx="654979" cy="6430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954" y="2750734"/>
            <a:ext cx="300082" cy="4106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52" y="2750734"/>
            <a:ext cx="300082" cy="4106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41" y="2765133"/>
            <a:ext cx="304800" cy="3429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0436345" y="2910870"/>
            <a:ext cx="216652" cy="35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497" y="2951284"/>
            <a:ext cx="242400" cy="33170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165" y="4117525"/>
            <a:ext cx="2946094" cy="95314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407185" y="3574432"/>
            <a:ext cx="190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In Our Case:</a:t>
            </a:r>
            <a:endParaRPr kumimoji="1"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0" y="2838450"/>
            <a:ext cx="266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527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Regression: Gradient Descent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23" y="1219200"/>
            <a:ext cx="9692177" cy="51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60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</a:t>
            </a:r>
            <a:r>
              <a:rPr kumimoji="1" lang="en-US" altLang="zh-CN" dirty="0" smtClean="0"/>
              <a:t>Regression</a:t>
            </a:r>
            <a:r>
              <a:rPr kumimoji="1" lang="en-US" altLang="zh-CN" dirty="0"/>
              <a:t> : Gradient Descent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9349" y="1066800"/>
            <a:ext cx="859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SzPct val="60000"/>
              <a:buFont typeface="Wingdings" charset="2"/>
              <a:buChar char="l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Let’s assume we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have only one training example (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x, y):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52" y="1673381"/>
            <a:ext cx="5718007" cy="292384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0799" y="4785316"/>
            <a:ext cx="871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SzPct val="60000"/>
              <a:buFont typeface="Wingdings" charset="2"/>
              <a:buChar char="l"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For a single training example, this gives the update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rule: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01" y="5308536"/>
            <a:ext cx="5054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607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591924" cy="102870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Batch 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radient Descent</a:t>
            </a:r>
            <a:r>
              <a:rPr lang="en-US" altLang="zh-CN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looks at every example in the entire training set on every </a:t>
            </a:r>
            <a:r>
              <a:rPr lang="en-US" altLang="zh-CN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step.</a:t>
            </a:r>
            <a:endParaRPr lang="en-US" altLang="zh-CN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</a:t>
            </a:r>
            <a:r>
              <a:rPr kumimoji="1" lang="en-US" altLang="zh-CN" dirty="0" smtClean="0"/>
              <a:t>Regression: Gradient </a:t>
            </a:r>
            <a:r>
              <a:rPr kumimoji="1" lang="en-US" altLang="zh-CN" dirty="0"/>
              <a:t>Descent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2391127"/>
            <a:ext cx="7740650" cy="1751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5266"/>
          <a:stretch/>
        </p:blipFill>
        <p:spPr>
          <a:xfrm>
            <a:off x="3422650" y="4610101"/>
            <a:ext cx="5492750" cy="20305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9650" y="2805410"/>
            <a:ext cx="1659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Old Version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9650" y="4991101"/>
            <a:ext cx="1795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New Version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261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762530" cy="102870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tochastic Gradient Descent: </a:t>
            </a:r>
            <a:r>
              <a:rPr lang="en-US" altLang="zh-CN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update the parameters according to the gradient of the error with respect to that single training example </a:t>
            </a:r>
            <a:r>
              <a:rPr lang="en-US" altLang="zh-CN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only. </a:t>
            </a:r>
            <a:endParaRPr lang="en-US" altLang="zh-CN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</a:t>
            </a:r>
            <a:r>
              <a:rPr kumimoji="1" lang="en-US" altLang="zh-CN" dirty="0" smtClean="0"/>
              <a:t>Regression: Gradient Descent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4186" y="4966362"/>
            <a:ext cx="10822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SzPct val="50000"/>
              <a:buFont typeface="Wingdings" charset="2"/>
              <a:buChar char="l"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Often, stochastic gradient descent gets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θ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“close” to the minimum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much</a:t>
            </a:r>
          </a:p>
          <a:p>
            <a:pPr>
              <a:buSzPct val="50000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faster than batch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gradient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descent. </a:t>
            </a:r>
          </a:p>
          <a:p>
            <a:endParaRPr kumimoji="1" lang="zh-CN" alt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4329"/>
          <a:stretch/>
        </p:blipFill>
        <p:spPr>
          <a:xfrm>
            <a:off x="2699915" y="2111706"/>
            <a:ext cx="6851641" cy="257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95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Regression: Gradient Descent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352" y="1041400"/>
            <a:ext cx="7810500" cy="53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02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Regression: Gradient Descent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1162049"/>
            <a:ext cx="9161216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1622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Regression</a:t>
            </a:r>
            <a:r>
              <a:rPr kumimoji="1" lang="en-US" altLang="zh-CN" dirty="0" smtClean="0"/>
              <a:t>: </a:t>
            </a:r>
            <a:r>
              <a:rPr lang="en-US" altLang="zh-CN" dirty="0"/>
              <a:t>N</a:t>
            </a:r>
            <a:r>
              <a:rPr lang="en-US" altLang="zh-CN" dirty="0" smtClean="0"/>
              <a:t>ormal </a:t>
            </a:r>
            <a:r>
              <a:rPr lang="en-US" altLang="zh-CN" dirty="0"/>
              <a:t>E</a:t>
            </a:r>
            <a:r>
              <a:rPr lang="en-US" altLang="zh-CN" dirty="0" smtClean="0"/>
              <a:t>quations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7077074" cy="62865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 J as matrix-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vectorial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notation </a:t>
            </a:r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09" y="1979962"/>
            <a:ext cx="4766541" cy="11590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147433"/>
            <a:ext cx="3602481" cy="11590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r="75536"/>
          <a:stretch/>
        </p:blipFill>
        <p:spPr>
          <a:xfrm>
            <a:off x="3501159" y="4231808"/>
            <a:ext cx="1166091" cy="1159059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617312" y="3336458"/>
            <a:ext cx="326288" cy="740242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1616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198" y="1333500"/>
            <a:ext cx="6637701" cy="5524500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 Machine Learning: Overview</a:t>
            </a:r>
          </a:p>
          <a:p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Linear Regression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tx1"/>
                </a:solidFill>
              </a:rPr>
              <a:t> Classification</a:t>
            </a:r>
            <a:endParaRPr lang="en-US" altLang="zh-CN" sz="3200" dirty="0">
              <a:solidFill>
                <a:schemeClr val="tx1"/>
              </a:solidFill>
            </a:endParaRPr>
          </a:p>
          <a:p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Logistic Regression</a:t>
            </a:r>
          </a:p>
          <a:p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Regularization </a:t>
            </a:r>
            <a:endParaRPr lang="en-US" altLang="zh-CN" sz="3200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245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Regression</a:t>
            </a:r>
            <a:r>
              <a:rPr kumimoji="1" lang="en-US" altLang="zh-CN" dirty="0" smtClean="0"/>
              <a:t>: </a:t>
            </a:r>
            <a:r>
              <a:rPr lang="en-US" altLang="zh-CN" dirty="0"/>
              <a:t>N</a:t>
            </a:r>
            <a:r>
              <a:rPr lang="en-US" altLang="zh-CN" dirty="0" smtClean="0"/>
              <a:t>ormal </a:t>
            </a:r>
            <a:r>
              <a:rPr lang="en-US" altLang="zh-CN" dirty="0"/>
              <a:t>E</a:t>
            </a:r>
            <a:r>
              <a:rPr lang="en-US" altLang="zh-CN" dirty="0" smtClean="0"/>
              <a:t>quations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1853012"/>
            <a:ext cx="3282950" cy="18685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10502" y="2579264"/>
            <a:ext cx="497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sz="24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m-by-n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matrix, </a:t>
            </a:r>
            <a:r>
              <a:rPr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actually m-by-n + 1 </a:t>
            </a:r>
            <a:r>
              <a:rPr lang="mr-IN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mr-IN" altLang="zh-CN" sz="2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87" y="4050581"/>
            <a:ext cx="1952625" cy="20818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8304" y="4860669"/>
            <a:ext cx="3101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m-dimensional vector 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7077074" cy="62865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 J as matrix-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vectorial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notation </a:t>
            </a:r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919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Regression</a:t>
            </a:r>
            <a:r>
              <a:rPr kumimoji="1" lang="en-US" altLang="zh-CN" dirty="0" smtClean="0"/>
              <a:t>: </a:t>
            </a:r>
            <a:r>
              <a:rPr lang="en-US" altLang="zh-CN" dirty="0"/>
              <a:t>N</a:t>
            </a:r>
            <a:r>
              <a:rPr lang="en-US" altLang="zh-CN" dirty="0" smtClean="0"/>
              <a:t>ormal </a:t>
            </a:r>
            <a:r>
              <a:rPr lang="en-US" altLang="zh-CN" dirty="0"/>
              <a:t>E</a:t>
            </a:r>
            <a:r>
              <a:rPr lang="en-US" altLang="zh-CN" dirty="0" smtClean="0"/>
              <a:t>quations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99" y="1711656"/>
            <a:ext cx="6265998" cy="276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13375" y="4660600"/>
                <a:ext cx="1390650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en-US" altLang="zh-CN" sz="24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00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330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369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75" y="4660600"/>
                <a:ext cx="1390650" cy="976614"/>
              </a:xfrm>
              <a:prstGeom prst="rect">
                <a:avLst/>
              </a:prstGeom>
              <a:blipFill rotWithShape="0">
                <a:blip r:embed="rId4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462213" y="4660600"/>
                <a:ext cx="2628900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400" dirty="0" smtClean="0"/>
                  <a:t>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uk-UA" altLang="zh-CN" sz="2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2104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1600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2400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213" y="4660600"/>
                <a:ext cx="2628900" cy="976614"/>
              </a:xfrm>
              <a:prstGeom prst="rect">
                <a:avLst/>
              </a:prstGeom>
              <a:blipFill rotWithShape="0">
                <a:blip r:embed="rId5"/>
                <a:stretch>
                  <a:fillRect l="-7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038997" y="4653685"/>
                <a:ext cx="1314450" cy="106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kumimoji="1" lang="mr-IN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kumimoji="1" lang="mr-IN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en-US" altLang="zh-CN" sz="2400" dirty="0" smtClean="0"/>
                  <a:t>=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sz="2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mr-IN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mr-IN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mr-IN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997" y="4653685"/>
                <a:ext cx="1314450" cy="10642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238126" y="5988129"/>
            <a:ext cx="6306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 smtClean="0">
                <a:solidFill>
                  <a:srgbClr val="FF0000"/>
                </a:solidFill>
              </a:rPr>
              <a:t>Note: more precisely, the features should be scaled. </a:t>
            </a:r>
            <a:endParaRPr kumimoji="1"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7077074" cy="62865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For example</a:t>
            </a:r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7419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</a:t>
            </a:r>
            <a:r>
              <a:rPr kumimoji="1" lang="en-US" altLang="zh-CN" dirty="0" smtClean="0"/>
              <a:t>: Feature Scaling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52" y="1244600"/>
            <a:ext cx="9232900" cy="50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686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Regression</a:t>
            </a:r>
            <a:r>
              <a:rPr kumimoji="1" lang="en-US" altLang="zh-CN" dirty="0" smtClean="0"/>
              <a:t>: </a:t>
            </a:r>
            <a:r>
              <a:rPr lang="en-US" altLang="zh-CN" dirty="0"/>
              <a:t>N</a:t>
            </a:r>
            <a:r>
              <a:rPr lang="en-US" altLang="zh-CN" dirty="0" smtClean="0"/>
              <a:t>ormal </a:t>
            </a:r>
            <a:r>
              <a:rPr lang="en-US" altLang="zh-CN" dirty="0"/>
              <a:t>E</a:t>
            </a:r>
            <a:r>
              <a:rPr lang="en-US" altLang="zh-CN" dirty="0" smtClean="0"/>
              <a:t>quations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156583"/>
            <a:ext cx="3602481" cy="11590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75536"/>
          <a:stretch/>
        </p:blipFill>
        <p:spPr>
          <a:xfrm>
            <a:off x="643659" y="1240958"/>
            <a:ext cx="1166091" cy="11590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1" y="2484392"/>
            <a:ext cx="8260762" cy="4021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130772" y="1605472"/>
                <a:ext cx="13906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1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400" b="1" i="1" dirty="0" smtClean="0">
                            <a:latin typeface="Cambria Math" charset="0"/>
                          </a:rPr>
                          <m:t>𝒚</m:t>
                        </m:r>
                      </m:e>
                    </m:acc>
                    <m:r>
                      <a:rPr kumimoji="1" lang="en-US" altLang="zh-CN" sz="2400" b="1" i="1" dirty="0" smtClean="0">
                        <a:latin typeface="Cambria Math" charset="0"/>
                      </a:rPr>
                      <m:t>:</m:t>
                    </m:r>
                    <m:r>
                      <m:rPr>
                        <m:nor/>
                      </m:rPr>
                      <a:rPr kumimoji="1" lang="en-US" altLang="zh-CN" sz="2400" b="1" dirty="0"/>
                      <m:t>m</m:t>
                    </m:r>
                    <m:r>
                      <m:rPr>
                        <m:nor/>
                      </m:rPr>
                      <a:rPr kumimoji="1" lang="en-US" altLang="zh-CN" sz="2400" b="1" dirty="0"/>
                      <m:t> </m:t>
                    </m:r>
                    <m:r>
                      <a:rPr kumimoji="1" lang="en-US" altLang="zh-C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kumimoji="1" lang="en-US" altLang="zh-CN" sz="2400" b="1" dirty="0" smtClean="0"/>
                  <a:t> 1</a:t>
                </a: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72" y="1605472"/>
                <a:ext cx="139065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895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130772" y="1156583"/>
                <a:ext cx="19416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400" b="1" dirty="0" smtClean="0"/>
                  <a:t>X: m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(</m:t>
                    </m:r>
                    <m:r>
                      <a:rPr kumimoji="1"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𝒏</m:t>
                    </m:r>
                    <m:r>
                      <a:rPr kumimoji="1"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r>
                      <a:rPr kumimoji="1" lang="en-US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72" y="1156583"/>
                <a:ext cx="194161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748" t="-143333" r="-6289" b="-17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130772" y="2115060"/>
                <a:ext cx="22213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kumimoji="1" lang="mr-IN" altLang="zh-CN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kumimoji="1" lang="mr-IN" altLang="zh-C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:(</m:t>
                    </m:r>
                    <m:r>
                      <a:rPr kumimoji="1" lang="en-US" altLang="zh-CN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𝐧</m:t>
                    </m:r>
                    <m:r>
                      <a:rPr kumimoji="1" lang="en-US" altLang="zh-CN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CN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r>
                      <a:rPr kumimoji="1" lang="en-US" altLang="zh-CN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zh-CN" sz="2400" b="1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kumimoji="1" lang="en-US" altLang="zh-CN" sz="2400" b="1" dirty="0" smtClean="0"/>
                  <a:t> 1</a:t>
                </a: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72" y="2115060"/>
                <a:ext cx="222136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945" t="-26230" b="-47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/>
          <p:cNvCxnSpPr/>
          <p:nvPr/>
        </p:nvCxnSpPr>
        <p:spPr>
          <a:xfrm>
            <a:off x="3162300" y="3891758"/>
            <a:ext cx="424815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691001" y="3535297"/>
            <a:ext cx="204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real number</a:t>
            </a:r>
            <a:endParaRPr lang="en-US" altLang="zh-CN" sz="2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440" y="4081337"/>
            <a:ext cx="1574800" cy="431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99" y="5344614"/>
            <a:ext cx="4262786" cy="56089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83" y="6042385"/>
            <a:ext cx="2006600" cy="4191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862451" y="5344614"/>
            <a:ext cx="4173234" cy="116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340" y="4663747"/>
            <a:ext cx="3403600" cy="49028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924046" y="4682781"/>
            <a:ext cx="3129894" cy="524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312804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971550"/>
            <a:ext cx="3286124" cy="60960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ormal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quations</a:t>
            </a:r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2 Linear Regression</a:t>
            </a:r>
            <a:r>
              <a:rPr kumimoji="1" lang="en-US" altLang="zh-CN" dirty="0" smtClean="0"/>
              <a:t>: </a:t>
            </a:r>
            <a:r>
              <a:rPr lang="en-US" altLang="zh-CN" dirty="0"/>
              <a:t>N</a:t>
            </a:r>
            <a:r>
              <a:rPr lang="en-US" altLang="zh-CN" dirty="0" smtClean="0"/>
              <a:t>ormal </a:t>
            </a:r>
            <a:r>
              <a:rPr lang="en-US" altLang="zh-CN" dirty="0"/>
              <a:t>E</a:t>
            </a:r>
            <a:r>
              <a:rPr lang="en-US" altLang="zh-CN" dirty="0" smtClean="0"/>
              <a:t>quations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50" y="1581150"/>
            <a:ext cx="2622550" cy="7830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0" y="2926492"/>
            <a:ext cx="3003550" cy="626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85615" y="4582984"/>
                <a:ext cx="56687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 smtClean="0">
                    <a:solidFill>
                      <a:srgbClr val="FF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What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𝑖𝑠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m:rPr>
                        <m:nor/>
                      </m:rPr>
                      <a:rPr kumimoji="1" lang="en-US" altLang="zh-CN" sz="2800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𝑖𝑛𝑣𝑒𝑟𝑡𝑖𝑏𝑙𝑒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?</m:t>
                    </m:r>
                  </m:oMath>
                </a14:m>
                <a:endParaRPr kumimoji="1" lang="zh-CN" altLang="en-US" sz="2800" dirty="0">
                  <a:solidFill>
                    <a:srgbClr val="FF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615" y="4582984"/>
                <a:ext cx="5668773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258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6507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Regression: </a:t>
            </a:r>
            <a:r>
              <a:rPr lang="en-US" altLang="zh-CN" dirty="0"/>
              <a:t>Normal Equations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04" y="1403350"/>
            <a:ext cx="9628595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810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6999" y="150164"/>
            <a:ext cx="11761307" cy="61468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/>
              <a:t>2 </a:t>
            </a:r>
            <a:r>
              <a:rPr kumimoji="1" lang="en-US" altLang="zh-CN" dirty="0" smtClean="0"/>
              <a:t>Gradient </a:t>
            </a:r>
            <a:r>
              <a:rPr kumimoji="1" lang="en-US" altLang="zh-CN" smtClean="0"/>
              <a:t>Descent Vs. </a:t>
            </a:r>
            <a:r>
              <a:rPr lang="en-US" altLang="zh-CN" dirty="0" smtClean="0"/>
              <a:t>Normal </a:t>
            </a:r>
            <a:r>
              <a:rPr lang="en-US" altLang="zh-CN" dirty="0"/>
              <a:t>E</a:t>
            </a:r>
            <a:r>
              <a:rPr lang="en-US" altLang="zh-CN" dirty="0" smtClean="0"/>
              <a:t>quations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1397000"/>
            <a:ext cx="9594851" cy="420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121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Classification: Overview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5962" y="1182522"/>
            <a:ext cx="10523537" cy="990600"/>
          </a:xfrm>
        </p:spPr>
        <p:txBody>
          <a:bodyPr>
            <a:normAutofit/>
          </a:bodyPr>
          <a:lstStyle/>
          <a:p>
            <a:pPr>
              <a:buSzPct val="60000"/>
              <a:buFont typeface="Monotype Sorts" charset="0"/>
              <a:buChar char="l"/>
              <a:defRPr/>
            </a:pPr>
            <a:r>
              <a:rPr lang="en-US" altLang="zh-CN" b="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Classification: classifies examples into given set of categories</a:t>
            </a: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3568"/>
          <a:stretch>
            <a:fillRect/>
          </a:stretch>
        </p:blipFill>
        <p:spPr bwMode="auto">
          <a:xfrm>
            <a:off x="1996279" y="2173122"/>
            <a:ext cx="7738271" cy="349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726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 Classification: Application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09576" y="1123950"/>
            <a:ext cx="10201274" cy="52197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Image/Document Classification 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S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pam Email Filtering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 </a:t>
            </a: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Optical Character Recognition</a:t>
            </a:r>
            <a:endParaRPr lang="en-US" altLang="zh-CN" sz="2600" b="0" dirty="0">
              <a:solidFill>
                <a:schemeClr val="tx1"/>
              </a:solidFill>
              <a:ea typeface="宋体" charset="-122"/>
            </a:endParaRPr>
          </a:p>
          <a:p>
            <a:pPr marL="0" indent="0">
              <a:buFont typeface="Monotype Sorts" charset="2"/>
              <a:buNone/>
            </a:pP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 • Machine Vision </a:t>
            </a: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(e.g., face detection)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Natural Language Processing </a:t>
            </a: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(e.g., spoken language understanding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F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raud Detection </a:t>
            </a: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(e.g., if a transaction is fraudulent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)</a:t>
            </a:r>
            <a:endParaRPr lang="en-US" altLang="zh-CN" sz="2600" b="0" dirty="0">
              <a:solidFill>
                <a:schemeClr val="tx1"/>
              </a:solidFill>
              <a:ea typeface="宋体" charset="-122"/>
            </a:endParaRPr>
          </a:p>
          <a:p>
            <a:pPr marL="0" indent="0">
              <a:buFont typeface="Monotype Sorts" charset="2"/>
              <a:buNone/>
            </a:pP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Market Segmentation </a:t>
            </a: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(e.g.: predict if customer will respond to promotion)</a:t>
            </a:r>
          </a:p>
          <a:p>
            <a:pPr marL="0" indent="0">
              <a:buFont typeface="Monotype Sorts" charset="2"/>
              <a:buNone/>
            </a:pP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• </a:t>
            </a:r>
            <a:r>
              <a:rPr lang="en-US" altLang="zh-CN" sz="2600" b="0" dirty="0" smtClean="0">
                <a:solidFill>
                  <a:schemeClr val="tx1"/>
                </a:solidFill>
                <a:ea typeface="宋体" charset="-122"/>
              </a:rPr>
              <a:t>Bioinformatics </a:t>
            </a:r>
            <a:r>
              <a:rPr lang="en-US" altLang="zh-CN" sz="2600" b="0" dirty="0">
                <a:solidFill>
                  <a:schemeClr val="tx1"/>
                </a:solidFill>
                <a:ea typeface="宋体" charset="-122"/>
              </a:rPr>
              <a:t>(e.g., classify proteins according to their function)</a:t>
            </a:r>
            <a:endParaRPr lang="zh-CN" altLang="en-US" sz="2600" b="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4587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Classification: Algorithms 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42926" y="1295400"/>
            <a:ext cx="6391274" cy="455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0" dirty="0">
                <a:solidFill>
                  <a:schemeClr val="tx1"/>
                </a:solidFill>
                <a:ea typeface="宋体" charset="-122"/>
              </a:rPr>
              <a:t>• </a:t>
            </a:r>
            <a:r>
              <a:rPr lang="en-US" altLang="zh-CN" b="0" dirty="0" smtClean="0">
                <a:solidFill>
                  <a:schemeClr val="tx1"/>
                </a:solidFill>
                <a:ea typeface="宋体" charset="-122"/>
              </a:rPr>
              <a:t>Logistic Regression</a:t>
            </a:r>
          </a:p>
          <a:p>
            <a:pPr marL="0" indent="0">
              <a:buNone/>
            </a:pPr>
            <a:r>
              <a:rPr lang="en-US" altLang="zh-CN" b="0" dirty="0" smtClean="0">
                <a:solidFill>
                  <a:schemeClr val="tx1"/>
                </a:solidFill>
                <a:ea typeface="宋体" charset="-122"/>
              </a:rPr>
              <a:t>• Support Vector Machine (SVM)</a:t>
            </a:r>
          </a:p>
          <a:p>
            <a:pPr marL="0" indent="0">
              <a:buNone/>
            </a:pPr>
            <a:r>
              <a:rPr lang="en-US" altLang="zh-CN" b="0" dirty="0">
                <a:solidFill>
                  <a:schemeClr val="tx1"/>
                </a:solidFill>
                <a:ea typeface="宋体" charset="-122"/>
              </a:rPr>
              <a:t>• Naïve Bayes Classifier</a:t>
            </a:r>
          </a:p>
          <a:p>
            <a:pPr marL="0" indent="0">
              <a:buNone/>
            </a:pPr>
            <a:r>
              <a:rPr lang="en-US" altLang="zh-CN" b="0" dirty="0" smtClean="0">
                <a:solidFill>
                  <a:schemeClr val="tx1"/>
                </a:solidFill>
                <a:ea typeface="宋体" charset="-122"/>
              </a:rPr>
              <a:t>• K-Nearest Neighbor Classifier</a:t>
            </a:r>
          </a:p>
          <a:p>
            <a:pPr marL="0" indent="0">
              <a:buNone/>
            </a:pPr>
            <a:r>
              <a:rPr lang="en-US" altLang="zh-CN" b="0" dirty="0" smtClean="0">
                <a:solidFill>
                  <a:schemeClr val="tx1"/>
                </a:solidFill>
                <a:ea typeface="宋体" charset="-122"/>
              </a:rPr>
              <a:t>• Decision Tree, Random Forest</a:t>
            </a:r>
          </a:p>
          <a:p>
            <a:pPr marL="0" indent="0">
              <a:buNone/>
            </a:pPr>
            <a:r>
              <a:rPr lang="en-US" altLang="zh-CN" b="0" dirty="0" smtClean="0">
                <a:solidFill>
                  <a:schemeClr val="tx1"/>
                </a:solidFill>
                <a:ea typeface="宋体" charset="-122"/>
              </a:rPr>
              <a:t>• (Deep) Neural Network</a:t>
            </a:r>
            <a:endParaRPr lang="zh-CN" altLang="en-US" b="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613877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kumimoji="1" lang="en-US" altLang="zh-CN" b="0" dirty="0" smtClean="0">
                <a:ea typeface="宋体" charset="-122"/>
              </a:rPr>
              <a:t>1</a:t>
            </a:r>
            <a:r>
              <a:rPr kumimoji="1" lang="zh-CN" altLang="en-US" b="0" dirty="0" smtClean="0">
                <a:ea typeface="宋体" charset="-122"/>
              </a:rPr>
              <a:t> </a:t>
            </a:r>
            <a:r>
              <a:rPr kumimoji="1" lang="en-US" altLang="zh-CN" b="0" dirty="0" smtClean="0">
                <a:ea typeface="宋体" charset="-122"/>
              </a:rPr>
              <a:t>Machine Learning</a:t>
            </a:r>
            <a:r>
              <a:rPr kumimoji="1" lang="zh-CN" altLang="en-US" b="0" dirty="0" smtClean="0">
                <a:ea typeface="宋体" charset="-122"/>
              </a:rPr>
              <a:t>：</a:t>
            </a:r>
            <a:r>
              <a:rPr kumimoji="1" lang="en-US" altLang="zh-CN" b="0" dirty="0" smtClean="0">
                <a:ea typeface="宋体" charset="-122"/>
              </a:rPr>
              <a:t>Overview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41" y="1696278"/>
            <a:ext cx="8459129" cy="405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5569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Regression: Overview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43676" y="983208"/>
            <a:ext cx="11952651" cy="2532228"/>
          </a:xfrm>
        </p:spPr>
        <p:txBody>
          <a:bodyPr>
            <a:normAutofit/>
          </a:bodyPr>
          <a:lstStyle/>
          <a:p>
            <a:pPr lvl="0" defTabSz="914400">
              <a:lnSpc>
                <a:spcPct val="150000"/>
              </a:lnSpc>
              <a:spcBef>
                <a:spcPts val="0"/>
              </a:spcBef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Logistic </a:t>
            </a:r>
            <a:r>
              <a:rPr lang="en-US" altLang="zh-CN" sz="2400" b="0" dirty="0">
                <a:solidFill>
                  <a:schemeClr val="tx1"/>
                </a:solidFill>
                <a:latin typeface="Times New Roman"/>
                <a:cs typeface="Times New Roman"/>
              </a:rPr>
              <a:t>Regression was used in the biological sciences in early twentieth century. </a:t>
            </a:r>
            <a:r>
              <a:rPr lang="en-US" altLang="zh-CN" sz="2400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Logistic Regression is used when the dependent variable(target) is categorical. For example: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Ø"/>
              <a:defRPr/>
            </a:pPr>
            <a:r>
              <a:rPr lang="en-US" altLang="zh-CN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To </a:t>
            </a:r>
            <a:r>
              <a:rPr lang="en-US" altLang="zh-CN" b="0" dirty="0">
                <a:solidFill>
                  <a:schemeClr val="tx1"/>
                </a:solidFill>
                <a:latin typeface="Times New Roman"/>
                <a:cs typeface="Times New Roman"/>
              </a:rPr>
              <a:t>predict whether an email is spam (1) or (</a:t>
            </a:r>
            <a:r>
              <a:rPr lang="en-US" altLang="zh-CN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0)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buSzPct val="50000"/>
              <a:buFont typeface="Wingdings" charset="2"/>
              <a:buChar char="Ø"/>
              <a:defRPr/>
            </a:pPr>
            <a:r>
              <a:rPr lang="en-US" altLang="zh-CN" b="0" dirty="0" smtClean="0">
                <a:solidFill>
                  <a:schemeClr val="tx1"/>
                </a:solidFill>
                <a:latin typeface="Times New Roman"/>
                <a:cs typeface="Times New Roman"/>
              </a:rPr>
              <a:t>Whether </a:t>
            </a:r>
            <a:r>
              <a:rPr lang="en-US" altLang="zh-CN" b="0" dirty="0">
                <a:solidFill>
                  <a:schemeClr val="tx1"/>
                </a:solidFill>
                <a:latin typeface="Times New Roman"/>
                <a:cs typeface="Times New Roman"/>
              </a:rPr>
              <a:t>the tumor is malignant (1) or not (0)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Pct val="60000"/>
              <a:buNone/>
              <a:defRPr/>
            </a:pPr>
            <a:endParaRPr lang="en-US" altLang="zh-CN" b="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8674" name="Picture 2" descr="https://cdn-images-1.medium.com/max/1200/1*UgYbimgPXf6XXxMy2yqRL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9"/>
          <a:stretch/>
        </p:blipFill>
        <p:spPr bwMode="auto">
          <a:xfrm>
            <a:off x="3567302" y="3515436"/>
            <a:ext cx="6057900" cy="27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97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Regression: </a:t>
            </a:r>
            <a:r>
              <a:rPr kumimoji="1" lang="en-US" altLang="zh-CN" dirty="0"/>
              <a:t>: Hypothesis</a:t>
            </a:r>
            <a:r>
              <a:rPr lang="en-US" altLang="zh-CN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116680"/>
            <a:ext cx="4057651" cy="1094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2342544"/>
            <a:ext cx="2002812" cy="8210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82312" y="2529251"/>
            <a:ext cx="6537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is called the logistic </a:t>
            </a:r>
            <a:r>
              <a:rPr lang="en-US" altLang="zh-CN" sz="2400" dirty="0"/>
              <a:t>function </a:t>
            </a:r>
            <a:r>
              <a:rPr kumimoji="1" lang="en-US" altLang="zh-CN" sz="2400" dirty="0" smtClean="0"/>
              <a:t>or </a:t>
            </a:r>
            <a:r>
              <a:rPr lang="en-US" altLang="zh-CN" sz="2400" dirty="0"/>
              <a:t>sigmoid function </a:t>
            </a:r>
            <a:r>
              <a:rPr kumimoji="1" lang="en-US" altLang="zh-CN" sz="2400" dirty="0" smtClean="0"/>
              <a:t>  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9" y="3309444"/>
            <a:ext cx="3848046" cy="30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392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Logistic regression â¨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76" y="1444732"/>
            <a:ext cx="9258651" cy="46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 </a:t>
            </a:r>
            <a:r>
              <a:rPr lang="en-US" altLang="zh-CN" dirty="0" smtClean="0"/>
              <a:t>Logistic regression</a:t>
            </a:r>
            <a:r>
              <a:rPr kumimoji="1" lang="en-US" altLang="zh-CN" dirty="0"/>
              <a:t>: Hypothesis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795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Regression: Sigmoid Function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9349" y="1143000"/>
            <a:ext cx="8774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 useful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property of the derivative of the sigmoid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function: 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2311076"/>
            <a:ext cx="5504929" cy="28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59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4</a:t>
                </a:r>
                <a:r>
                  <a:rPr kumimoji="1" lang="zh-CN" altLang="en-US" dirty="0" smtClean="0"/>
                  <a:t> </a:t>
                </a:r>
                <a:r>
                  <a:rPr lang="en-US" altLang="zh-CN" dirty="0" smtClean="0"/>
                  <a:t>Logistic Regression: How to fit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altLang="zh-CN" dirty="0" smtClean="0"/>
                  <a:t>?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813" t="-27723" b="-46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84" y="1664143"/>
            <a:ext cx="4559301" cy="12396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9349" y="1143000"/>
            <a:ext cx="286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Let’s assume that: 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684" y="3377367"/>
            <a:ext cx="5102286" cy="8503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9349" y="2901755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800" smtClean="0">
                <a:latin typeface="Times New Roman" charset="0"/>
                <a:ea typeface="Times New Roman" charset="0"/>
                <a:cs typeface="Times New Roman" charset="0"/>
              </a:rPr>
              <a:t>his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can be written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kumimoji="1"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4342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776074" cy="1200150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Assuming </a:t>
            </a:r>
            <a:r>
              <a:rPr lang="en-US" altLang="zh-CN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that the m training examples were generated independently, we can then write down the likelihood of the parameters </a:t>
            </a:r>
            <a:r>
              <a:rPr lang="en-US" altLang="zh-CN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as:</a:t>
            </a:r>
            <a:endParaRPr lang="en-US" altLang="zh-CN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8126" y="109220"/>
            <a:ext cx="12352701" cy="614680"/>
          </a:xfrm>
        </p:spPr>
        <p:txBody>
          <a:bodyPr/>
          <a:lstStyle/>
          <a:p>
            <a:r>
              <a:rPr kumimoji="1" lang="en-US" altLang="zh-CN" sz="3600" dirty="0" smtClean="0"/>
              <a:t>4 </a:t>
            </a:r>
            <a:r>
              <a:rPr lang="en-US" altLang="zh-CN" sz="3600" dirty="0" smtClean="0"/>
              <a:t>Logistic Regression: Maximize the Likelihood 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2095500"/>
            <a:ext cx="5918200" cy="241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0" y="5168900"/>
            <a:ext cx="7035800" cy="1511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1000" y="4508500"/>
            <a:ext cx="763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SzPct val="60000"/>
              <a:buFont typeface="Wingdings" charset="2"/>
              <a:buChar char="l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It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will be easier to maximize the log likelihood: </a:t>
            </a:r>
          </a:p>
        </p:txBody>
      </p:sp>
    </p:spTree>
    <p:extLst>
      <p:ext uri="{BB962C8B-B14F-4D97-AF65-F5344CB8AC3E}">
        <p14:creationId xmlns:p14="http://schemas.microsoft.com/office/powerpoint/2010/main" val="139505972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4352924" cy="59055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aximize </a:t>
            </a:r>
            <a:r>
              <a:rPr lang="en-US" altLang="zh-CN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likelihood </a:t>
            </a:r>
          </a:p>
          <a:p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2400" y="107633"/>
            <a:ext cx="12191999" cy="614680"/>
          </a:xfrm>
        </p:spPr>
        <p:txBody>
          <a:bodyPr/>
          <a:lstStyle/>
          <a:p>
            <a:r>
              <a:rPr kumimoji="1" lang="en-US" altLang="zh-CN" sz="3600" dirty="0"/>
              <a:t>4</a:t>
            </a:r>
            <a:r>
              <a:rPr kumimoji="1" lang="en-US" altLang="zh-CN" sz="3600" dirty="0" smtClean="0"/>
              <a:t> </a:t>
            </a:r>
            <a:r>
              <a:rPr lang="en-US" altLang="zh-CN" sz="3600" dirty="0" smtClean="0"/>
              <a:t>Logistic Regression: Maximize the likelihood </a:t>
            </a:r>
            <a:endParaRPr kumimoji="1"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52" y="1847850"/>
            <a:ext cx="9321800" cy="2628900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504826" y="4543425"/>
            <a:ext cx="5743574" cy="590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</a:rPr>
              <a:t>he </a:t>
            </a:r>
            <a:r>
              <a:rPr lang="en-US" altLang="zh-CN" dirty="0">
                <a:solidFill>
                  <a:schemeClr val="tx1"/>
                </a:solidFill>
              </a:rPr>
              <a:t>stochastic gradient ascent rule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02" y="5403850"/>
            <a:ext cx="4268598" cy="7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5229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80976" y="109220"/>
            <a:ext cx="12506323" cy="614680"/>
          </a:xfrm>
        </p:spPr>
        <p:txBody>
          <a:bodyPr/>
          <a:lstStyle/>
          <a:p>
            <a:r>
              <a:rPr kumimoji="1" lang="en-US" altLang="zh-CN" sz="3200" dirty="0" smtClean="0"/>
              <a:t>4</a:t>
            </a:r>
            <a:r>
              <a:rPr kumimoji="1" lang="zh-CN" altLang="en-US" sz="3200" dirty="0" smtClean="0"/>
              <a:t> </a:t>
            </a:r>
            <a:r>
              <a:rPr lang="en-US" altLang="zh-CN" sz="3200" dirty="0" smtClean="0"/>
              <a:t>Logistic Regression: Minimize Cross-Entropy Loss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633233" y="1277043"/>
                <a:ext cx="8444217" cy="1367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𝐶𝑜𝑠𝑡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kumimoji="1" lang="en-US" altLang="zh-CN" sz="2400" i="1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zh-CN" sz="24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33" y="1277043"/>
                <a:ext cx="8444217" cy="1367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4" name="Picture 4" descr="images/y1andy2_logistic_fun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69" y="3311385"/>
            <a:ext cx="6432431" cy="27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0261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0976" y="1678064"/>
                <a:ext cx="9168117" cy="1367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𝐶𝑜𝑠𝑡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kumimoji="1" lang="en-US" altLang="zh-CN" sz="2400" i="1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zh-CN" sz="24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1" lang="en-US" altLang="zh-CN" sz="2400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6" y="1678064"/>
                <a:ext cx="9168117" cy="1367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495156" y="4514132"/>
                <a:ext cx="987796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kumimoji="1" lang="mr-IN" altLang="zh-CN" sz="2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156" y="4514132"/>
                <a:ext cx="9877961" cy="8402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80976" y="109220"/>
            <a:ext cx="12506323" cy="614680"/>
          </a:xfrm>
        </p:spPr>
        <p:txBody>
          <a:bodyPr/>
          <a:lstStyle/>
          <a:p>
            <a:r>
              <a:rPr kumimoji="1" lang="en-US" altLang="zh-CN" sz="3200" dirty="0" smtClean="0"/>
              <a:t>4</a:t>
            </a:r>
            <a:r>
              <a:rPr kumimoji="1" lang="zh-CN" altLang="en-US" sz="3200" dirty="0" smtClean="0"/>
              <a:t> </a:t>
            </a:r>
            <a:r>
              <a:rPr lang="en-US" altLang="zh-CN" sz="3200" dirty="0" smtClean="0"/>
              <a:t>Logistic Regression: Minimize Cross-Entropy Loss</a:t>
            </a:r>
            <a:endParaRPr kumimoji="1" lang="zh-CN" altLang="en-US" sz="32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12110" y="3589375"/>
            <a:ext cx="4352924" cy="59055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Cross-Entropy Loss</a:t>
            </a:r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8191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</a:t>
            </a:r>
            <a:r>
              <a:rPr lang="en-US" altLang="zh-CN" dirty="0"/>
              <a:t>regression: Decision Boundary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079500"/>
            <a:ext cx="9969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8138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30" y="1142998"/>
            <a:ext cx="9442761" cy="496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kumimoji="1" lang="en-US" altLang="zh-CN" b="0" dirty="0" smtClean="0">
                <a:ea typeface="宋体" charset="-122"/>
              </a:rPr>
              <a:t>1 Machine Learning: Overview</a:t>
            </a:r>
            <a:endParaRPr lang="en-US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8516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</a:t>
            </a:r>
            <a:r>
              <a:rPr lang="en-US" altLang="zh-CN" dirty="0"/>
              <a:t>regression: Decision Boundary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02" y="1282700"/>
            <a:ext cx="9042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935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Logistic regression â¨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123949"/>
            <a:ext cx="8686800" cy="46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regression vs Linear regression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907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39349" y="93014"/>
            <a:ext cx="12143151" cy="614680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regression: Multiclass Classification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49" y="1492250"/>
            <a:ext cx="8055965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237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39349" y="93014"/>
            <a:ext cx="12143151" cy="614680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Logistic regression: Multiclass Classification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9" y="996950"/>
            <a:ext cx="9144001" cy="52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8188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49" y="93014"/>
            <a:ext cx="12409851" cy="614680"/>
          </a:xfrm>
        </p:spPr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lang="en-US" altLang="zh-CN" dirty="0"/>
              <a:t>Logistic regression: Multiclass Classification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95" y="1257299"/>
            <a:ext cx="9296955" cy="47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17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9349" y="112064"/>
            <a:ext cx="11761307" cy="61468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Regularization: </a:t>
            </a:r>
            <a:r>
              <a:rPr kumimoji="1" lang="en-US" altLang="zh-CN" dirty="0" err="1" smtClean="0"/>
              <a:t>Overfitting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53" y="990600"/>
            <a:ext cx="9767698" cy="53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0033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9349" y="112064"/>
            <a:ext cx="11761307" cy="61468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Regularization: </a:t>
            </a:r>
            <a:r>
              <a:rPr kumimoji="1" lang="en-US" altLang="zh-CN" dirty="0" err="1" smtClean="0"/>
              <a:t>Overfitting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52" y="1092200"/>
            <a:ext cx="9893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1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9349" y="112064"/>
            <a:ext cx="11761307" cy="61468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Regularization: </a:t>
            </a:r>
            <a:r>
              <a:rPr kumimoji="1" lang="en-US" altLang="zh-CN" dirty="0" err="1" smtClean="0"/>
              <a:t>Overfitting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09" y="1377950"/>
            <a:ext cx="8837686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380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9349" y="112064"/>
            <a:ext cx="11761307" cy="61468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97" y="1371599"/>
            <a:ext cx="9060610" cy="48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43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94" y="1257300"/>
            <a:ext cx="9499816" cy="470535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Regularization: Linear Regression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754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</a:t>
            </a:r>
            <a:r>
              <a:rPr kumimoji="1" lang="en-US" altLang="zh-CN" dirty="0" smtClean="0"/>
              <a:t>Regression: 1 </a:t>
            </a:r>
            <a:r>
              <a:rPr kumimoji="1" lang="en-US" altLang="zh-CN" dirty="0"/>
              <a:t>D</a:t>
            </a:r>
            <a:r>
              <a:rPr kumimoji="1" lang="en-US" altLang="zh-CN" dirty="0" smtClean="0"/>
              <a:t>imensional </a:t>
            </a:r>
            <a:r>
              <a:rPr kumimoji="1" lang="en-US" altLang="zh-CN" dirty="0"/>
              <a:t>I</a:t>
            </a:r>
            <a:r>
              <a:rPr kumimoji="1" lang="en-US" altLang="zh-CN" dirty="0" smtClean="0"/>
              <a:t>nput</a:t>
            </a:r>
            <a:endParaRPr lang="zh-CN" altLang="en-US" dirty="0"/>
          </a:p>
        </p:txBody>
      </p:sp>
      <p:pic>
        <p:nvPicPr>
          <p:cNvPr id="83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795777" y="1188244"/>
            <a:ext cx="66484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212901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Regularization: Linear Regression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28" y="1123950"/>
            <a:ext cx="800474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694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52" y="1136649"/>
            <a:ext cx="7734300" cy="4742431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5 Regularization: Linear Regression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1078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00" y="1263650"/>
            <a:ext cx="8502204" cy="46990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5</a:t>
            </a:r>
            <a:r>
              <a:rPr kumimoji="1" lang="en-US" altLang="zh-CN" dirty="0" smtClean="0"/>
              <a:t> Regularization: Logistic Regression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81949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92" y="1384300"/>
            <a:ext cx="9786819" cy="476885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/>
              <a:t>5 Regularization</a:t>
            </a:r>
            <a:r>
              <a:rPr kumimoji="1" lang="en-US" altLang="zh-CN" dirty="0" smtClean="0"/>
              <a:t>: Logistic </a:t>
            </a:r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912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536" y="169214"/>
            <a:ext cx="11761307" cy="6146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Homework (1)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43307" y="1257300"/>
            <a:ext cx="115745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/>
              <a:t>Task: </a:t>
            </a:r>
            <a:r>
              <a:rPr lang="en-US" altLang="zh-CN" sz="2800" dirty="0" smtClean="0"/>
              <a:t>Regression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 smtClean="0"/>
              <a:t>Dataset: </a:t>
            </a:r>
            <a:r>
              <a:rPr kumimoji="1" lang="en-US" altLang="zh-CN" sz="2800" dirty="0" smtClean="0"/>
              <a:t>Housing (https</a:t>
            </a:r>
            <a:r>
              <a:rPr kumimoji="1" lang="en-US" altLang="zh-CN" sz="2800" dirty="0"/>
              <a:t>://</a:t>
            </a:r>
            <a:r>
              <a:rPr kumimoji="1" lang="en-US" altLang="zh-CN" sz="2800" dirty="0" err="1"/>
              <a:t>www.csie.ntu.edu.tw</a:t>
            </a:r>
            <a:r>
              <a:rPr kumimoji="1" lang="en-US" altLang="zh-CN" sz="2800" dirty="0"/>
              <a:t>/~</a:t>
            </a:r>
            <a:r>
              <a:rPr kumimoji="1" lang="en-US" altLang="zh-CN" sz="2800" dirty="0" err="1"/>
              <a:t>cjlin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/>
              <a:t>libsvmtools</a:t>
            </a:r>
            <a:r>
              <a:rPr kumimoji="1" lang="en-US" altLang="zh-CN" sz="2800" dirty="0"/>
              <a:t>/datasets/</a:t>
            </a:r>
            <a:r>
              <a:rPr kumimoji="1" lang="en-US" altLang="zh-CN" sz="2800" dirty="0" err="1"/>
              <a:t>regression.html#housing</a:t>
            </a:r>
            <a:r>
              <a:rPr kumimoji="1" lang="en-US" altLang="zh-CN" sz="2800" dirty="0" smtClean="0"/>
              <a:t>)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/>
              <a:t>Algorithms: </a:t>
            </a:r>
            <a:r>
              <a:rPr lang="en-US" altLang="zh-CN" sz="2800" dirty="0" smtClean="0"/>
              <a:t>Linear Regression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703" y="3470415"/>
            <a:ext cx="4234140" cy="190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5535829"/>
            <a:ext cx="8431490" cy="8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7013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536" y="169214"/>
            <a:ext cx="11761307" cy="61468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Homework (2)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43307" y="1257300"/>
            <a:ext cx="115745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/>
              <a:t>Task: Classification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/>
              <a:t>Dataset: </a:t>
            </a:r>
            <a:r>
              <a:rPr lang="en-US" altLang="zh-CN" sz="2800" dirty="0" err="1"/>
              <a:t>Mnist</a:t>
            </a:r>
            <a:r>
              <a:rPr lang="en-US" altLang="zh-CN" sz="2800" dirty="0"/>
              <a:t> (</a:t>
            </a:r>
            <a:r>
              <a:rPr lang="en-US" altLang="zh-CN" sz="2800" dirty="0">
                <a:hlinkClick r:id="rId2"/>
              </a:rPr>
              <a:t>http://yann.lecun.com/exdb/mnist/)</a:t>
            </a:r>
            <a:r>
              <a:rPr lang="en-US" altLang="zh-CN" sz="2800" dirty="0"/>
              <a:t>. The MNIST database of handwritten digits, available from this page, has a training set of 60,000 examples, and a test set of 10,000 examples. </a:t>
            </a:r>
          </a:p>
          <a:p>
            <a:pPr marL="457200" indent="-457200">
              <a:lnSpc>
                <a:spcPct val="150000"/>
              </a:lnSpc>
              <a:buSzPct val="60000"/>
              <a:buFont typeface="Wingdings" charset="2"/>
              <a:buChar char="l"/>
            </a:pPr>
            <a:r>
              <a:rPr lang="en-US" altLang="zh-CN" sz="2800" dirty="0"/>
              <a:t>Algorithms: Logistic </a:t>
            </a:r>
            <a:r>
              <a:rPr lang="en-US" altLang="zh-CN" sz="2800" dirty="0" smtClean="0"/>
              <a:t>Regression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2177395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Tips for Homework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1026" y="1194428"/>
            <a:ext cx="8639174" cy="1891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tx1"/>
                </a:solidFill>
              </a:rPr>
              <a:t>Evaluation Metrics:</a:t>
            </a:r>
          </a:p>
          <a:p>
            <a:pPr>
              <a:buFont typeface="Wingdings" charset="2"/>
              <a:buChar char="ü"/>
            </a:pPr>
            <a:r>
              <a:rPr lang="en-US" altLang="zh-CN" b="0" dirty="0" smtClean="0"/>
              <a:t> Regression: Root </a:t>
            </a:r>
            <a:r>
              <a:rPr lang="en-US" altLang="zh-CN" b="0" dirty="0"/>
              <a:t>Mean Squared </a:t>
            </a:r>
            <a:r>
              <a:rPr lang="en-US" altLang="zh-CN" b="0" dirty="0" smtClean="0"/>
              <a:t>Error</a:t>
            </a:r>
          </a:p>
          <a:p>
            <a:pPr>
              <a:buFont typeface="Wingdings" charset="2"/>
              <a:buChar char="ü"/>
            </a:pPr>
            <a:r>
              <a:rPr lang="en-US" altLang="zh-CN" b="0" dirty="0"/>
              <a:t> </a:t>
            </a:r>
            <a:r>
              <a:rPr lang="en-US" altLang="zh-CN" b="0" dirty="0" smtClean="0"/>
              <a:t>Classification: Accuracy</a:t>
            </a:r>
            <a:r>
              <a:rPr kumimoji="1" lang="en-US" altLang="zh-CN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826692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Tips for Homework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526" y="1102973"/>
            <a:ext cx="5019674" cy="7334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Plot Loss Function Figure</a:t>
            </a:r>
          </a:p>
        </p:txBody>
      </p:sp>
      <p:pic>
        <p:nvPicPr>
          <p:cNvPr id="1026" name="Picture 2" descr="Plot Loss Function Figure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2219907"/>
            <a:ext cx="4081220" cy="30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overfitting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25" y="2334207"/>
            <a:ext cx="3629130" cy="290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447800" y="5346045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Normal</a:t>
            </a:r>
            <a:endParaRPr kumimoji="1"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493730" y="5346045"/>
            <a:ext cx="157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/>
              <a:t>Overfitting</a:t>
            </a:r>
            <a:endParaRPr kumimoji="1" lang="zh-CN" altLang="en-US" sz="2400" b="1" dirty="0"/>
          </a:p>
        </p:txBody>
      </p:sp>
      <p:pic>
        <p:nvPicPr>
          <p:cNvPr id="1030" name="Picture 6" descr="learning rate too large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60" y="2536526"/>
            <a:ext cx="2995944" cy="27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9207793" y="5346045"/>
            <a:ext cx="193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/>
              <a:t>Learning Rate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854772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Tips for Homework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5019674" cy="733425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K-Folds Cross </a:t>
            </a:r>
            <a:r>
              <a:rPr kumimoji="1" lang="en-US" altLang="zh-CN" sz="3000" dirty="0" smtClean="0">
                <a:solidFill>
                  <a:schemeClr val="tx1"/>
                </a:solidFill>
              </a:rPr>
              <a:t>Validation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cross validation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/>
          <a:stretch/>
        </p:blipFill>
        <p:spPr bwMode="auto">
          <a:xfrm>
            <a:off x="1493328" y="1816431"/>
            <a:ext cx="9231822" cy="43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895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作业提交要求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1066800"/>
            <a:ext cx="11420474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/>
                </a:solidFill>
              </a:rPr>
              <a:t>提交格式</a:t>
            </a:r>
            <a:r>
              <a:rPr kumimoji="1" lang="zh-CN" altLang="en-US" dirty="0">
                <a:solidFill>
                  <a:schemeClr val="tx1"/>
                </a:solidFill>
              </a:rPr>
              <a:t>：</a:t>
            </a:r>
            <a:r>
              <a:rPr kumimoji="1" lang="zh-CN" altLang="en-US" dirty="0" smtClean="0">
                <a:solidFill>
                  <a:schemeClr val="tx1"/>
                </a:solidFill>
              </a:rPr>
              <a:t>课程报告</a:t>
            </a:r>
            <a:r>
              <a:rPr kumimoji="1" lang="en-US" altLang="zh-CN" dirty="0" smtClean="0">
                <a:solidFill>
                  <a:schemeClr val="tx1"/>
                </a:solidFill>
              </a:rPr>
              <a:t>pdf</a:t>
            </a:r>
            <a:r>
              <a:rPr kumimoji="1" lang="zh-CN" altLang="en-US" dirty="0" smtClean="0">
                <a:solidFill>
                  <a:schemeClr val="tx1"/>
                </a:solidFill>
              </a:rPr>
              <a:t>版本</a:t>
            </a:r>
            <a:r>
              <a:rPr kumimoji="1" lang="en-US" altLang="zh-CN" dirty="0" smtClean="0">
                <a:solidFill>
                  <a:schemeClr val="tx1"/>
                </a:solidFill>
              </a:rPr>
              <a:t>+</a:t>
            </a:r>
            <a:r>
              <a:rPr kumimoji="1" lang="zh-CN" altLang="en-US" dirty="0" smtClean="0">
                <a:solidFill>
                  <a:schemeClr val="tx1"/>
                </a:solidFill>
              </a:rPr>
              <a:t>源代码，统一放到文件夹，文件夹名字为“作业</a:t>
            </a:r>
            <a:r>
              <a:rPr kumimoji="1" lang="en-US" altLang="zh-CN" dirty="0" smtClean="0">
                <a:solidFill>
                  <a:schemeClr val="tx1"/>
                </a:solidFill>
              </a:rPr>
              <a:t>1+</a:t>
            </a:r>
            <a:r>
              <a:rPr kumimoji="1" lang="zh-CN" altLang="en-US" dirty="0" smtClean="0">
                <a:solidFill>
                  <a:schemeClr val="tx1"/>
                </a:solidFill>
              </a:rPr>
              <a:t>学号</a:t>
            </a:r>
            <a:r>
              <a:rPr kumimoji="1" lang="en-US" altLang="zh-CN" dirty="0" smtClean="0">
                <a:solidFill>
                  <a:schemeClr val="tx1"/>
                </a:solidFill>
              </a:rPr>
              <a:t>+</a:t>
            </a:r>
            <a:r>
              <a:rPr kumimoji="1" lang="zh-CN" altLang="en-US" dirty="0" smtClean="0">
                <a:solidFill>
                  <a:schemeClr val="tx1"/>
                </a:solidFill>
              </a:rPr>
              <a:t>姓名”，将压缩包发送到课程邮箱</a:t>
            </a:r>
            <a:r>
              <a:rPr kumimoji="1" lang="en-US" altLang="zh-CN" dirty="0" smtClean="0">
                <a:solidFill>
                  <a:schemeClr val="tx1"/>
                </a:solidFill>
              </a:rPr>
              <a:t>python_AI_class@163.com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/>
                </a:solidFill>
              </a:rPr>
              <a:t>作业不得抄袭，发现抄袭直接给零分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/>
                </a:solidFill>
              </a:rPr>
              <a:t>如果有同学觉得课程作业难度太大，可以和其他同学组队交作业，每一组最多两名同学，如果按组交作业的作业成绩最多不超过</a:t>
            </a:r>
            <a:r>
              <a:rPr kumimoji="1" lang="en-US" altLang="zh-CN" dirty="0" smtClean="0">
                <a:solidFill>
                  <a:schemeClr val="tx1"/>
                </a:solidFill>
              </a:rPr>
              <a:t>85</a:t>
            </a:r>
            <a:r>
              <a:rPr kumimoji="1" lang="zh-CN" altLang="en-US" dirty="0" smtClean="0">
                <a:solidFill>
                  <a:schemeClr val="tx1"/>
                </a:solidFill>
              </a:rPr>
              <a:t>分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dirty="0" smtClean="0">
              <a:solidFill>
                <a:schemeClr val="tx1"/>
              </a:solidFill>
            </a:endParaRPr>
          </a:p>
          <a:p>
            <a:endParaRPr kumimoji="1" lang="en-US" altLang="zh-CN" dirty="0" smtClean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121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 Linear Regression: </a:t>
            </a:r>
            <a:r>
              <a:rPr kumimoji="1" lang="en-US" altLang="zh-CN" dirty="0" smtClean="0"/>
              <a:t>2 Dimensional Input</a:t>
            </a:r>
            <a:endParaRPr lang="zh-CN" altLang="en-US" dirty="0"/>
          </a:p>
        </p:txBody>
      </p:sp>
      <p:pic>
        <p:nvPicPr>
          <p:cNvPr id="84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155335" y="1262053"/>
            <a:ext cx="5929334" cy="478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62485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013814" y="340214"/>
            <a:ext cx="2164372" cy="2164372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斜纹 15"/>
          <p:cNvSpPr/>
          <p:nvPr/>
        </p:nvSpPr>
        <p:spPr>
          <a:xfrm>
            <a:off x="-57654" y="0"/>
            <a:ext cx="1360974" cy="1422400"/>
          </a:xfrm>
          <a:prstGeom prst="diagStrip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8810572">
            <a:off x="-48067" y="383689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en-US" sz="160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暑期培训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1"/>
          <p:cNvSpPr txBox="1"/>
          <p:nvPr/>
        </p:nvSpPr>
        <p:spPr>
          <a:xfrm>
            <a:off x="5241439" y="868402"/>
            <a:ext cx="1709122" cy="1107996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END</a:t>
            </a:r>
            <a:endParaRPr lang="zh-CN" altLang="en-US" sz="6600" b="1" dirty="0">
              <a:solidFill>
                <a:schemeClr val="accent4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28781" y="2680788"/>
            <a:ext cx="3984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altLang="zh-CN" sz="4400" dirty="0" smtClean="0">
                <a:solidFill>
                  <a:schemeClr val="bg1"/>
                </a:solidFill>
              </a:rPr>
              <a:t>CS229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</a:rPr>
              <a:t>Lecture</a:t>
            </a:r>
            <a:r>
              <a:rPr lang="zh-CN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zh-CN" sz="4400" dirty="0">
                <a:solidFill>
                  <a:schemeClr val="bg1"/>
                </a:solidFill>
              </a:rPr>
              <a:t>2</a:t>
            </a:r>
            <a:r>
              <a:rPr lang="is-IS" altLang="zh-CN" sz="4400" dirty="0" smtClean="0"/>
              <a:t> </a:t>
            </a:r>
            <a:endParaRPr lang="is-IS" altLang="zh-CN" sz="4400" dirty="0">
              <a:effectLst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32366" y="3483294"/>
            <a:ext cx="2377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19661" y="4559931"/>
            <a:ext cx="2752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玲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guxl@hdu.edu.cn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 Linear Regression: An 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126" y="895350"/>
            <a:ext cx="11776074" cy="1251502"/>
          </a:xfrm>
        </p:spPr>
        <p:txBody>
          <a:bodyPr>
            <a:normAutofit/>
          </a:bodyPr>
          <a:lstStyle/>
          <a:p>
            <a:r>
              <a:rPr lang="en-US" altLang="zh-CN" b="0" dirty="0">
                <a:solidFill>
                  <a:schemeClr val="tx1"/>
                </a:solidFill>
              </a:rPr>
              <a:t>Suppose we have a dataset giving the living </a:t>
            </a:r>
            <a:r>
              <a:rPr lang="en-US" altLang="zh-CN" b="0" dirty="0" smtClean="0">
                <a:solidFill>
                  <a:schemeClr val="tx1"/>
                </a:solidFill>
              </a:rPr>
              <a:t>areas, number of bedrooms and </a:t>
            </a:r>
            <a:r>
              <a:rPr lang="en-US" altLang="zh-CN" b="0" dirty="0">
                <a:solidFill>
                  <a:schemeClr val="tx1"/>
                </a:solidFill>
              </a:rPr>
              <a:t>prices of </a:t>
            </a:r>
            <a:r>
              <a:rPr lang="en-US" altLang="zh-CN" b="0" dirty="0" smtClean="0">
                <a:solidFill>
                  <a:schemeClr val="tx1"/>
                </a:solidFill>
              </a:rPr>
              <a:t>200 </a:t>
            </a:r>
            <a:r>
              <a:rPr lang="en-US" altLang="zh-CN" b="0" dirty="0">
                <a:solidFill>
                  <a:schemeClr val="tx1"/>
                </a:solidFill>
              </a:rPr>
              <a:t>houses from </a:t>
            </a:r>
            <a:r>
              <a:rPr lang="en-US" altLang="zh-CN" b="0" dirty="0" smtClean="0">
                <a:solidFill>
                  <a:schemeClr val="tx1"/>
                </a:solidFill>
              </a:rPr>
              <a:t>a specific region: 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8126" y="5230442"/>
            <a:ext cx="11424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3765">
              <a:lnSpc>
                <a:spcPct val="12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Given data like this, how </a:t>
            </a:r>
            <a:r>
              <a:rPr lang="en-US" altLang="zh-CN" sz="2800" dirty="0" smtClean="0"/>
              <a:t>can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we </a:t>
            </a:r>
            <a:r>
              <a:rPr lang="en-US" altLang="zh-CN" sz="2800" dirty="0"/>
              <a:t>learn to predict the prices of other </a:t>
            </a:r>
            <a:r>
              <a:rPr lang="en-US" altLang="zh-CN" sz="2800" dirty="0" smtClean="0"/>
              <a:t>houses, </a:t>
            </a:r>
            <a:r>
              <a:rPr lang="en-US" altLang="zh-CN" sz="2800" dirty="0"/>
              <a:t>as a function of the size of their living </a:t>
            </a:r>
            <a:r>
              <a:rPr lang="en-US" altLang="zh-CN" sz="2800" dirty="0" smtClean="0"/>
              <a:t>areas and the number of bedrooms? 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88" y="2261872"/>
            <a:ext cx="6475361" cy="28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867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037" y="1302024"/>
            <a:ext cx="9560634" cy="4442793"/>
          </a:xfrm>
        </p:spPr>
        <p:txBody>
          <a:bodyPr>
            <a:normAutofit fontScale="92500" lnSpcReduction="10000"/>
          </a:bodyPr>
          <a:lstStyle/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Sample, Example</a:t>
            </a:r>
          </a:p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Feature</a:t>
            </a:r>
          </a:p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Target</a:t>
            </a:r>
            <a:endParaRPr lang="en-US" altLang="zh-CN" b="0" dirty="0">
              <a:solidFill>
                <a:schemeClr val="tx1"/>
              </a:solidFill>
            </a:endParaRPr>
          </a:p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Hypothesis </a:t>
            </a:r>
            <a:endParaRPr lang="en-US" altLang="zh-CN" b="0" dirty="0">
              <a:solidFill>
                <a:schemeClr val="tx1"/>
              </a:solidFill>
            </a:endParaRPr>
          </a:p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Training Data (Training Set)</a:t>
            </a:r>
          </a:p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Test data (Test </a:t>
            </a:r>
            <a:r>
              <a:rPr lang="en-US" altLang="zh-CN" b="0" dirty="0">
                <a:solidFill>
                  <a:schemeClr val="tx1"/>
                </a:solidFill>
              </a:rPr>
              <a:t>S</a:t>
            </a:r>
            <a:r>
              <a:rPr lang="en-US" altLang="zh-CN" b="0" dirty="0" smtClean="0">
                <a:solidFill>
                  <a:schemeClr val="tx1"/>
                </a:solidFill>
              </a:rPr>
              <a:t>et)</a:t>
            </a:r>
          </a:p>
          <a:p>
            <a:pPr>
              <a:buSzPct val="60000"/>
              <a:buFont typeface="Wingdings" charset="2"/>
              <a:buChar char="l"/>
              <a:defRPr/>
            </a:pPr>
            <a:r>
              <a:rPr lang="en-US" altLang="zh-CN" b="0" dirty="0" smtClean="0">
                <a:solidFill>
                  <a:schemeClr val="tx1"/>
                </a:solidFill>
              </a:rPr>
              <a:t>Training Error &amp; Test Error</a:t>
            </a:r>
          </a:p>
          <a:p>
            <a:pPr>
              <a:buFont typeface="Monotype Sorts" charset="0"/>
              <a:buChar char="l"/>
              <a:defRPr/>
            </a:pP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9349" y="93014"/>
            <a:ext cx="11761307" cy="614680"/>
          </a:xfrm>
        </p:spPr>
        <p:txBody>
          <a:bodyPr/>
          <a:lstStyle/>
          <a:p>
            <a:pPr>
              <a:defRPr/>
            </a:pPr>
            <a:r>
              <a:rPr kumimoji="1" lang="en-US" altLang="zh-CN" dirty="0" smtClean="0"/>
              <a:t>2 Linear Regression: Terms and Concepts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/>
          <a:stretch/>
        </p:blipFill>
        <p:spPr>
          <a:xfrm>
            <a:off x="6120002" y="865237"/>
            <a:ext cx="5426959" cy="48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41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9349" y="106082"/>
            <a:ext cx="11761307" cy="601611"/>
          </a:xfrm>
        </p:spPr>
        <p:txBody>
          <a:bodyPr/>
          <a:lstStyle/>
          <a:p>
            <a:pPr>
              <a:buSzPct val="60000"/>
              <a:defRPr/>
            </a:pPr>
            <a:r>
              <a:rPr kumimoji="1" lang="en-US" altLang="zh-CN" dirty="0"/>
              <a:t>2 Linear Regression: Hypothesis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00" y="1160930"/>
            <a:ext cx="631251" cy="6312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8" y="1172578"/>
            <a:ext cx="5832132" cy="257009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23501" y="1223683"/>
            <a:ext cx="4264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 the living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area of the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i-th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house 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 in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training set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21" y="2201335"/>
            <a:ext cx="523780" cy="5603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61601" y="2223793"/>
            <a:ext cx="5522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number of bedrooms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of the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i-th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house 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 in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training set 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76" y="4340905"/>
            <a:ext cx="4349795" cy="8138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571" y="4521002"/>
            <a:ext cx="622300" cy="457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02971" y="4506357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parameters (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weights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676" y="5116638"/>
            <a:ext cx="3606800" cy="1155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250" y="3227962"/>
            <a:ext cx="625268" cy="5684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86218" y="3231480"/>
            <a:ext cx="5405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price of the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i-th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 house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 the training</a:t>
            </a: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set 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2470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5599</TotalTime>
  <Words>3515</Words>
  <Application>Microsoft Macintosh PowerPoint</Application>
  <PresentationFormat>宽屏</PresentationFormat>
  <Paragraphs>327</Paragraphs>
  <Slides>60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Bookman Old Style</vt:lpstr>
      <vt:lpstr>Calibri</vt:lpstr>
      <vt:lpstr>Cambria Math</vt:lpstr>
      <vt:lpstr>Century Gothic</vt:lpstr>
      <vt:lpstr>Courier New</vt:lpstr>
      <vt:lpstr>Euclid</vt:lpstr>
      <vt:lpstr>Mangal</vt:lpstr>
      <vt:lpstr>Monotype Sorts</vt:lpstr>
      <vt:lpstr>Times New Roman</vt:lpstr>
      <vt:lpstr>Wingdings</vt:lpstr>
      <vt:lpstr>宋体</vt:lpstr>
      <vt:lpstr>微软雅黑</vt:lpstr>
      <vt:lpstr>文泉驿微米黑</vt:lpstr>
      <vt:lpstr>Arial</vt:lpstr>
      <vt:lpstr>Office 主题</vt:lpstr>
      <vt:lpstr>PowerPoint 演示文稿</vt:lpstr>
      <vt:lpstr>Outlines</vt:lpstr>
      <vt:lpstr>1 Machine Learning：Overview</vt:lpstr>
      <vt:lpstr>1 Machine Learning: Overview</vt:lpstr>
      <vt:lpstr>2 Linear Regression: 1 Dimensional Input</vt:lpstr>
      <vt:lpstr>2 Linear Regression: 2 Dimensional Input</vt:lpstr>
      <vt:lpstr>2 Linear Regression: An Example</vt:lpstr>
      <vt:lpstr>2 Linear Regression: Terms and Concepts</vt:lpstr>
      <vt:lpstr>2 Linear Regression: Hypothesis </vt:lpstr>
      <vt:lpstr>2 Linear Regression: Cost Function</vt:lpstr>
      <vt:lpstr>2 Linear Regression: Cost Function</vt:lpstr>
      <vt:lpstr>2 Linear Regression: Gradient Descent</vt:lpstr>
      <vt:lpstr>2 Linear Regression: Gradient Descent</vt:lpstr>
      <vt:lpstr>2 Linear Regression : Gradient Descent</vt:lpstr>
      <vt:lpstr>2 Linear Regression: Gradient Descent</vt:lpstr>
      <vt:lpstr>2 Linear Regression: Gradient Descent</vt:lpstr>
      <vt:lpstr>2 Linear Regression: Gradient Descent</vt:lpstr>
      <vt:lpstr>2 Linear Regression: Gradient Descent</vt:lpstr>
      <vt:lpstr>2 Linear Regression: Normal Equations  </vt:lpstr>
      <vt:lpstr>2 Linear Regression: Normal Equations  </vt:lpstr>
      <vt:lpstr>2 Linear Regression: Normal Equations  </vt:lpstr>
      <vt:lpstr>2 Linear Regression: Feature Scaling </vt:lpstr>
      <vt:lpstr>2 Linear Regression: Normal Equations  </vt:lpstr>
      <vt:lpstr>2 Linear Regression: Normal Equations </vt:lpstr>
      <vt:lpstr>2 Linear Regression: Normal Equations </vt:lpstr>
      <vt:lpstr>2 Gradient Descent Vs. Normal Equations </vt:lpstr>
      <vt:lpstr>3 Classification: Overview</vt:lpstr>
      <vt:lpstr>3 Classification: Application</vt:lpstr>
      <vt:lpstr>3 Classification: Algorithms </vt:lpstr>
      <vt:lpstr>4 Logistic Regression: Overview  </vt:lpstr>
      <vt:lpstr>4 Logistic Regression: : Hypothesis   </vt:lpstr>
      <vt:lpstr>4  Logistic regression: Hypothesis  </vt:lpstr>
      <vt:lpstr>4 Logistic Regression: Sigmoid Function</vt:lpstr>
      <vt:lpstr>4 Logistic Regression: How to fit θ? </vt:lpstr>
      <vt:lpstr>4 Logistic Regression: Maximize the Likelihood </vt:lpstr>
      <vt:lpstr>4 Logistic Regression: Maximize the likelihood </vt:lpstr>
      <vt:lpstr>4 Logistic Regression: Minimize Cross-Entropy Loss</vt:lpstr>
      <vt:lpstr>4 Logistic Regression: Minimize Cross-Entropy Loss</vt:lpstr>
      <vt:lpstr>4 Logistic regression: Decision Boundary </vt:lpstr>
      <vt:lpstr>4 Logistic regression: Decision Boundary </vt:lpstr>
      <vt:lpstr>4 Logistic regression vs Linear regression</vt:lpstr>
      <vt:lpstr>4 Logistic regression: Multiclass Classification</vt:lpstr>
      <vt:lpstr>4 Logistic regression: Multiclass Classification</vt:lpstr>
      <vt:lpstr>4 Logistic regression: Multiclass Classification</vt:lpstr>
      <vt:lpstr>5 Regularization: Overfitting</vt:lpstr>
      <vt:lpstr>5 Regularization: Overfitting</vt:lpstr>
      <vt:lpstr>5 Regularization: Overfitting</vt:lpstr>
      <vt:lpstr>5 Regularization</vt:lpstr>
      <vt:lpstr>5 Regularization: Linear Regression</vt:lpstr>
      <vt:lpstr>5 Regularization: Linear Regression</vt:lpstr>
      <vt:lpstr>5 Regularization: Linear Regression</vt:lpstr>
      <vt:lpstr>5 Regularization: Logistic Regression</vt:lpstr>
      <vt:lpstr>5 Regularization: Logistic Regression</vt:lpstr>
      <vt:lpstr>Homework (1) </vt:lpstr>
      <vt:lpstr>Homework (2) </vt:lpstr>
      <vt:lpstr>Tips for Homework</vt:lpstr>
      <vt:lpstr>Tips for Homework</vt:lpstr>
      <vt:lpstr>Tips for Homework</vt:lpstr>
      <vt:lpstr>作业提交要求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tf</dc:creator>
  <cp:lastModifiedBy>Microsoft Office 用户</cp:lastModifiedBy>
  <cp:revision>2386</cp:revision>
  <cp:lastPrinted>2018-07-16T02:32:18Z</cp:lastPrinted>
  <dcterms:created xsi:type="dcterms:W3CDTF">2016-04-16T23:42:00Z</dcterms:created>
  <dcterms:modified xsi:type="dcterms:W3CDTF">2022-04-08T01:51:44Z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